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301" r:id="rId2"/>
    <p:sldId id="259" r:id="rId3"/>
    <p:sldId id="260" r:id="rId4"/>
    <p:sldId id="261" r:id="rId5"/>
    <p:sldId id="296" r:id="rId6"/>
    <p:sldId id="273" r:id="rId7"/>
    <p:sldId id="303" r:id="rId8"/>
    <p:sldId id="304" r:id="rId9"/>
    <p:sldId id="308" r:id="rId10"/>
    <p:sldId id="305" r:id="rId11"/>
    <p:sldId id="307" r:id="rId12"/>
    <p:sldId id="297" r:id="rId13"/>
    <p:sldId id="277" r:id="rId14"/>
    <p:sldId id="298" r:id="rId15"/>
    <p:sldId id="285" r:id="rId16"/>
    <p:sldId id="306" r:id="rId17"/>
    <p:sldId id="309" r:id="rId18"/>
    <p:sldId id="299" r:id="rId19"/>
    <p:sldId id="289" r:id="rId20"/>
    <p:sldId id="302"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3"/>
    <a:srgbClr val="555555"/>
    <a:srgbClr val="A5D122"/>
    <a:srgbClr val="404040"/>
    <a:srgbClr val="6633FC"/>
    <a:srgbClr val="FAFAFB"/>
    <a:srgbClr val="F9F9FA"/>
    <a:srgbClr val="81AE02"/>
    <a:srgbClr val="F6F6F7"/>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960" y="-5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E43AC-4C7A-4C93-A32A-BF5D4A0EEDB4}" type="datetimeFigureOut">
              <a:rPr lang="zh-CN" altLang="en-US" smtClean="0"/>
              <a:t>2017/6/1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F0258-32E6-48E1-910D-ABFBEFAD65DB}" type="slidenum">
              <a:rPr lang="zh-CN" altLang="en-US" smtClean="0"/>
              <a:t>‹#›</a:t>
            </a:fld>
            <a:endParaRPr lang="zh-CN" altLang="en-US"/>
          </a:p>
        </p:txBody>
      </p:sp>
    </p:spTree>
    <p:extLst>
      <p:ext uri="{BB962C8B-B14F-4D97-AF65-F5344CB8AC3E}">
        <p14:creationId xmlns:p14="http://schemas.microsoft.com/office/powerpoint/2010/main" val="3111876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a:t>
            </a:fld>
            <a:endParaRPr lang="zh-CN" altLang="en-US"/>
          </a:p>
        </p:txBody>
      </p:sp>
    </p:spTree>
    <p:extLst>
      <p:ext uri="{BB962C8B-B14F-4D97-AF65-F5344CB8AC3E}">
        <p14:creationId xmlns:p14="http://schemas.microsoft.com/office/powerpoint/2010/main" val="3938621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10</a:t>
            </a:fld>
            <a:endParaRPr lang="zh-CN" altLang="en-US"/>
          </a:p>
        </p:txBody>
      </p:sp>
    </p:spTree>
    <p:extLst>
      <p:ext uri="{BB962C8B-B14F-4D97-AF65-F5344CB8AC3E}">
        <p14:creationId xmlns:p14="http://schemas.microsoft.com/office/powerpoint/2010/main" val="3967236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11</a:t>
            </a:fld>
            <a:endParaRPr lang="zh-CN" altLang="en-US"/>
          </a:p>
        </p:txBody>
      </p:sp>
    </p:spTree>
    <p:extLst>
      <p:ext uri="{BB962C8B-B14F-4D97-AF65-F5344CB8AC3E}">
        <p14:creationId xmlns:p14="http://schemas.microsoft.com/office/powerpoint/2010/main" val="3967236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12</a:t>
            </a:fld>
            <a:endParaRPr lang="zh-CN" altLang="en-US"/>
          </a:p>
        </p:txBody>
      </p:sp>
    </p:spTree>
    <p:extLst>
      <p:ext uri="{BB962C8B-B14F-4D97-AF65-F5344CB8AC3E}">
        <p14:creationId xmlns:p14="http://schemas.microsoft.com/office/powerpoint/2010/main" val="3385478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13</a:t>
            </a:fld>
            <a:endParaRPr lang="zh-CN" altLang="en-US"/>
          </a:p>
        </p:txBody>
      </p:sp>
    </p:spTree>
    <p:extLst>
      <p:ext uri="{BB962C8B-B14F-4D97-AF65-F5344CB8AC3E}">
        <p14:creationId xmlns:p14="http://schemas.microsoft.com/office/powerpoint/2010/main" val="3022939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14</a:t>
            </a:fld>
            <a:endParaRPr lang="zh-CN" altLang="en-US"/>
          </a:p>
        </p:txBody>
      </p:sp>
    </p:spTree>
    <p:extLst>
      <p:ext uri="{BB962C8B-B14F-4D97-AF65-F5344CB8AC3E}">
        <p14:creationId xmlns:p14="http://schemas.microsoft.com/office/powerpoint/2010/main" val="1894494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15</a:t>
            </a:fld>
            <a:endParaRPr lang="zh-CN" altLang="en-US"/>
          </a:p>
        </p:txBody>
      </p:sp>
    </p:spTree>
    <p:extLst>
      <p:ext uri="{BB962C8B-B14F-4D97-AF65-F5344CB8AC3E}">
        <p14:creationId xmlns:p14="http://schemas.microsoft.com/office/powerpoint/2010/main" val="705939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16</a:t>
            </a:fld>
            <a:endParaRPr lang="zh-CN" altLang="en-US"/>
          </a:p>
        </p:txBody>
      </p:sp>
    </p:spTree>
    <p:extLst>
      <p:ext uri="{BB962C8B-B14F-4D97-AF65-F5344CB8AC3E}">
        <p14:creationId xmlns:p14="http://schemas.microsoft.com/office/powerpoint/2010/main" val="705939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17</a:t>
            </a:fld>
            <a:endParaRPr lang="zh-CN" altLang="en-US"/>
          </a:p>
        </p:txBody>
      </p:sp>
    </p:spTree>
    <p:extLst>
      <p:ext uri="{BB962C8B-B14F-4D97-AF65-F5344CB8AC3E}">
        <p14:creationId xmlns:p14="http://schemas.microsoft.com/office/powerpoint/2010/main" val="705939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18</a:t>
            </a:fld>
            <a:endParaRPr lang="zh-CN" altLang="en-US"/>
          </a:p>
        </p:txBody>
      </p:sp>
    </p:spTree>
    <p:extLst>
      <p:ext uri="{BB962C8B-B14F-4D97-AF65-F5344CB8AC3E}">
        <p14:creationId xmlns:p14="http://schemas.microsoft.com/office/powerpoint/2010/main" val="3381854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19</a:t>
            </a:fld>
            <a:endParaRPr lang="zh-CN" altLang="en-US"/>
          </a:p>
        </p:txBody>
      </p:sp>
    </p:spTree>
    <p:extLst>
      <p:ext uri="{BB962C8B-B14F-4D97-AF65-F5344CB8AC3E}">
        <p14:creationId xmlns:p14="http://schemas.microsoft.com/office/powerpoint/2010/main" val="647097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2</a:t>
            </a:fld>
            <a:endParaRPr lang="zh-CN" altLang="en-US"/>
          </a:p>
        </p:txBody>
      </p:sp>
    </p:spTree>
    <p:extLst>
      <p:ext uri="{BB962C8B-B14F-4D97-AF65-F5344CB8AC3E}">
        <p14:creationId xmlns:p14="http://schemas.microsoft.com/office/powerpoint/2010/main" val="44504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20</a:t>
            </a:fld>
            <a:endParaRPr lang="zh-CN" altLang="en-US"/>
          </a:p>
        </p:txBody>
      </p:sp>
    </p:spTree>
    <p:extLst>
      <p:ext uri="{BB962C8B-B14F-4D97-AF65-F5344CB8AC3E}">
        <p14:creationId xmlns:p14="http://schemas.microsoft.com/office/powerpoint/2010/main" val="4235537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3</a:t>
            </a:fld>
            <a:endParaRPr lang="zh-CN" altLang="en-US"/>
          </a:p>
        </p:txBody>
      </p:sp>
    </p:spTree>
    <p:extLst>
      <p:ext uri="{BB962C8B-B14F-4D97-AF65-F5344CB8AC3E}">
        <p14:creationId xmlns:p14="http://schemas.microsoft.com/office/powerpoint/2010/main" val="133460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4</a:t>
            </a:fld>
            <a:endParaRPr lang="zh-CN" altLang="en-US"/>
          </a:p>
        </p:txBody>
      </p:sp>
    </p:spTree>
    <p:extLst>
      <p:ext uri="{BB962C8B-B14F-4D97-AF65-F5344CB8AC3E}">
        <p14:creationId xmlns:p14="http://schemas.microsoft.com/office/powerpoint/2010/main" val="385053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5</a:t>
            </a:fld>
            <a:endParaRPr lang="zh-CN" altLang="en-US"/>
          </a:p>
        </p:txBody>
      </p:sp>
    </p:spTree>
    <p:extLst>
      <p:ext uri="{BB962C8B-B14F-4D97-AF65-F5344CB8AC3E}">
        <p14:creationId xmlns:p14="http://schemas.microsoft.com/office/powerpoint/2010/main" val="398812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6</a:t>
            </a:fld>
            <a:endParaRPr lang="zh-CN" altLang="en-US"/>
          </a:p>
        </p:txBody>
      </p:sp>
    </p:spTree>
    <p:extLst>
      <p:ext uri="{BB962C8B-B14F-4D97-AF65-F5344CB8AC3E}">
        <p14:creationId xmlns:p14="http://schemas.microsoft.com/office/powerpoint/2010/main" val="396723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7</a:t>
            </a:fld>
            <a:endParaRPr lang="zh-CN" altLang="en-US"/>
          </a:p>
        </p:txBody>
      </p:sp>
    </p:spTree>
    <p:extLst>
      <p:ext uri="{BB962C8B-B14F-4D97-AF65-F5344CB8AC3E}">
        <p14:creationId xmlns:p14="http://schemas.microsoft.com/office/powerpoint/2010/main" val="3967236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8</a:t>
            </a:fld>
            <a:endParaRPr lang="zh-CN" altLang="en-US"/>
          </a:p>
        </p:txBody>
      </p:sp>
    </p:spTree>
    <p:extLst>
      <p:ext uri="{BB962C8B-B14F-4D97-AF65-F5344CB8AC3E}">
        <p14:creationId xmlns:p14="http://schemas.microsoft.com/office/powerpoint/2010/main" val="3967236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2F0258-32E6-48E1-910D-ABFBEFAD65DB}" type="slidenum">
              <a:rPr lang="zh-CN" altLang="en-US" smtClean="0"/>
              <a:t>9</a:t>
            </a:fld>
            <a:endParaRPr lang="zh-CN" altLang="en-US"/>
          </a:p>
        </p:txBody>
      </p:sp>
    </p:spTree>
    <p:extLst>
      <p:ext uri="{BB962C8B-B14F-4D97-AF65-F5344CB8AC3E}">
        <p14:creationId xmlns:p14="http://schemas.microsoft.com/office/powerpoint/2010/main" val="3967236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18F2069-32BD-486B-8998-CA25E1DB913D}" type="datetimeFigureOut">
              <a:rPr lang="zh-CN" altLang="en-US" smtClean="0">
                <a:solidFill>
                  <a:prstClr val="black">
                    <a:tint val="75000"/>
                  </a:prstClr>
                </a:solidFill>
              </a:rPr>
              <a:pPr/>
              <a:t>2017/6/1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C45B639-5B06-4416-8807-7FB8FE1541D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979473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F2069-32BD-486B-8998-CA25E1DB913D}" type="datetimeFigureOut">
              <a:rPr lang="zh-CN" altLang="en-US" smtClean="0">
                <a:solidFill>
                  <a:prstClr val="black">
                    <a:tint val="75000"/>
                  </a:prstClr>
                </a:solidFill>
              </a:rPr>
              <a:pPr/>
              <a:t>2017/6/1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5B639-5B06-4416-8807-7FB8FE1541D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7365544"/>
      </p:ext>
    </p:extLst>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897867" y="1650871"/>
            <a:ext cx="6417141" cy="923330"/>
          </a:xfrm>
          <a:prstGeom prst="rect">
            <a:avLst/>
          </a:prstGeom>
          <a:noFill/>
          <a:effectLst/>
        </p:spPr>
        <p:txBody>
          <a:bodyPr wrap="none" rtlCol="0">
            <a:spAutoFit/>
          </a:bodyPr>
          <a:lstStyle/>
          <a:p>
            <a:pPr algn="ctr"/>
            <a:r>
              <a:rPr lang="zh-CN" altLang="en-US" sz="5400" dirty="0" smtClean="0">
                <a:solidFill>
                  <a:srgbClr val="555555"/>
                </a:solidFill>
                <a:latin typeface="微软雅黑" panose="020B0503020204020204" pitchFamily="34" charset="-122"/>
                <a:ea typeface="微软雅黑" panose="020B0503020204020204" pitchFamily="34" charset="-122"/>
              </a:rPr>
              <a:t>基于图像的视觉伺服</a:t>
            </a:r>
          </a:p>
        </p:txBody>
      </p:sp>
      <p:sp>
        <p:nvSpPr>
          <p:cNvPr id="14" name="文本框 13"/>
          <p:cNvSpPr txBox="1"/>
          <p:nvPr/>
        </p:nvSpPr>
        <p:spPr>
          <a:xfrm>
            <a:off x="4936887" y="5054533"/>
            <a:ext cx="2339102" cy="461665"/>
          </a:xfrm>
          <a:prstGeom prst="rect">
            <a:avLst/>
          </a:prstGeom>
          <a:noFill/>
          <a:effectLst/>
        </p:spPr>
        <p:txBody>
          <a:bodyPr wrap="none" rtlCol="0">
            <a:spAutoFit/>
          </a:bodyPr>
          <a:lstStyle/>
          <a:p>
            <a:pPr algn="ctr"/>
            <a:r>
              <a:rPr lang="zh-CN" altLang="en-US" sz="2400" dirty="0" smtClean="0">
                <a:solidFill>
                  <a:srgbClr val="555555"/>
                </a:solidFill>
                <a:latin typeface="微软雅黑" panose="020B0503020204020204" pitchFamily="34" charset="-122"/>
                <a:ea typeface="微软雅黑" panose="020B0503020204020204" pitchFamily="34" charset="-122"/>
              </a:rPr>
              <a:t>答辩人：</a:t>
            </a:r>
            <a:r>
              <a:rPr lang="zh-CN" altLang="en-US" sz="2400" dirty="0">
                <a:solidFill>
                  <a:srgbClr val="99CC03"/>
                </a:solidFill>
                <a:latin typeface="微软雅黑" panose="020B0503020204020204" pitchFamily="34" charset="-122"/>
                <a:ea typeface="微软雅黑" panose="020B0503020204020204" pitchFamily="34" charset="-122"/>
              </a:rPr>
              <a:t>董云龙</a:t>
            </a:r>
            <a:endParaRPr lang="zh-CN" altLang="en-US" sz="2400" dirty="0" smtClean="0">
              <a:solidFill>
                <a:srgbClr val="99CC03"/>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936887" y="4486515"/>
            <a:ext cx="2339102" cy="461665"/>
          </a:xfrm>
          <a:prstGeom prst="rect">
            <a:avLst/>
          </a:prstGeom>
          <a:noFill/>
          <a:effectLst/>
        </p:spPr>
        <p:txBody>
          <a:bodyPr wrap="none" rtlCol="0">
            <a:spAutoFit/>
          </a:bodyPr>
          <a:lstStyle/>
          <a:p>
            <a:pPr algn="ctr"/>
            <a:r>
              <a:rPr lang="zh-CN" altLang="en-US" sz="2400" dirty="0" smtClean="0">
                <a:solidFill>
                  <a:srgbClr val="555555"/>
                </a:solidFill>
                <a:latin typeface="微软雅黑" panose="020B0503020204020204" pitchFamily="34" charset="-122"/>
                <a:ea typeface="微软雅黑" panose="020B0503020204020204" pitchFamily="34" charset="-122"/>
              </a:rPr>
              <a:t>指导老师：</a:t>
            </a:r>
            <a:r>
              <a:rPr lang="zh-CN" altLang="en-US" sz="2400" dirty="0" smtClean="0">
                <a:solidFill>
                  <a:srgbClr val="99CC03"/>
                </a:solidFill>
                <a:latin typeface="微软雅黑" panose="020B0503020204020204" pitchFamily="34" charset="-122"/>
                <a:ea typeface="微软雅黑" panose="020B0503020204020204" pitchFamily="34" charset="-122"/>
              </a:rPr>
              <a:t>袁烨</a:t>
            </a:r>
          </a:p>
        </p:txBody>
      </p:sp>
      <p:pic>
        <p:nvPicPr>
          <p:cNvPr id="6" name="Skrillex-Scary Monsters And Nice Sprit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01638" y="-924839"/>
            <a:ext cx="609600" cy="609600"/>
          </a:xfrm>
          <a:prstGeom prst="rect">
            <a:avLst/>
          </a:prstGeom>
        </p:spPr>
      </p:pic>
    </p:spTree>
    <p:extLst>
      <p:ext uri="{BB962C8B-B14F-4D97-AF65-F5344CB8AC3E}">
        <p14:creationId xmlns:p14="http://schemas.microsoft.com/office/powerpoint/2010/main" val="13763942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3"/>
                                        </p:tgtEl>
                                        <p:attrNameLst>
                                          <p:attrName>ppt_y</p:attrName>
                                        </p:attrNameLst>
                                      </p:cBhvr>
                                      <p:tavLst>
                                        <p:tav tm="0">
                                          <p:val>
                                            <p:strVal val="#ppt_y"/>
                                          </p:val>
                                        </p:tav>
                                        <p:tav tm="100000">
                                          <p:val>
                                            <p:strVal val="#ppt_y"/>
                                          </p:val>
                                        </p:tav>
                                      </p:tavLst>
                                    </p:anim>
                                    <p:anim calcmode="lin" valueType="num">
                                      <p:cBhvr>
                                        <p:cTn id="12"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3"/>
                                        </p:tgtEl>
                                      </p:cBhvr>
                                    </p:animEffect>
                                  </p:childTnLst>
                                </p:cTn>
                              </p:par>
                            </p:childTnLst>
                          </p:cTn>
                        </p:par>
                        <p:par>
                          <p:cTn id="15" fill="hold">
                            <p:stCondLst>
                              <p:cond delay="900"/>
                            </p:stCondLst>
                            <p:childTnLst>
                              <p:par>
                                <p:cTn id="16" presetID="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0-#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hold" display="0">
                  <p:stCondLst>
                    <p:cond delay="indefinite"/>
                  </p:stCondLst>
                  <p:endCondLst>
                    <p:cond evt="onStopAudio" delay="0">
                      <p:tgtEl>
                        <p:sldTgt/>
                      </p:tgtEl>
                    </p:cond>
                  </p:endCondLst>
                </p:cTn>
                <p:tgtEl>
                  <p:spTgt spid="6"/>
                </p:tgtEl>
              </p:cMediaNode>
            </p:audio>
          </p:childTnLst>
        </p:cTn>
      </p:par>
    </p:tnLst>
    <p:bldLst>
      <p:bldP spid="13"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文本框 98"/>
          <p:cNvSpPr txBox="1"/>
          <p:nvPr/>
        </p:nvSpPr>
        <p:spPr>
          <a:xfrm>
            <a:off x="421553" y="27050"/>
            <a:ext cx="3775393" cy="707886"/>
          </a:xfrm>
          <a:prstGeom prst="rect">
            <a:avLst/>
          </a:prstGeom>
          <a:noFill/>
        </p:spPr>
        <p:txBody>
          <a:bodyPr wrap="none" rtlCol="0">
            <a:spAutoFit/>
          </a:bodyPr>
          <a:lstStyle/>
          <a:p>
            <a:pPr algn="ctr"/>
            <a:r>
              <a:rPr lang="zh-CN" altLang="en-US" sz="4000" b="1" dirty="0" smtClean="0">
                <a:solidFill>
                  <a:srgbClr val="99CC03"/>
                </a:solidFill>
                <a:latin typeface="Agency FB" panose="020B0503020202020204" pitchFamily="34" charset="0"/>
                <a:ea typeface="微软雅黑" panose="020B0503020204020204" pitchFamily="34" charset="-122"/>
              </a:rPr>
              <a:t>关键理论与技术</a:t>
            </a:r>
            <a:endParaRPr lang="en-US" altLang="zh-CN" sz="4000" b="1" dirty="0">
              <a:solidFill>
                <a:srgbClr val="99CC03"/>
              </a:solidFill>
              <a:latin typeface="Agency FB" panose="020B0503020202020204" pitchFamily="34" charset="0"/>
              <a:ea typeface="微软雅黑" panose="020B0503020204020204" pitchFamily="34" charset="-122"/>
            </a:endParaRPr>
          </a:p>
        </p:txBody>
      </p:sp>
      <p:sp>
        <p:nvSpPr>
          <p:cNvPr id="29" name="矩形 2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C:\Users\dyl\Downloads\未命名文件 (4).png"/>
          <p:cNvPicPr/>
          <p:nvPr/>
        </p:nvPicPr>
        <p:blipFill>
          <a:blip r:embed="rId4">
            <a:extLst>
              <a:ext uri="{28A0092B-C50C-407E-A947-70E740481C1C}">
                <a14:useLocalDpi xmlns:a14="http://schemas.microsoft.com/office/drawing/2010/main" val="0"/>
              </a:ext>
            </a:extLst>
          </a:blip>
          <a:srcRect/>
          <a:stretch>
            <a:fillRect/>
          </a:stretch>
        </p:blipFill>
        <p:spPr bwMode="auto">
          <a:xfrm>
            <a:off x="574039" y="1422399"/>
            <a:ext cx="6884035" cy="4664075"/>
          </a:xfrm>
          <a:prstGeom prst="rect">
            <a:avLst/>
          </a:prstGeom>
          <a:noFill/>
          <a:ln>
            <a:noFill/>
          </a:ln>
        </p:spPr>
      </p:pic>
      <p:pic>
        <p:nvPicPr>
          <p:cNvPr id="14" name="图片 13"/>
          <p:cNvPicPr/>
          <p:nvPr/>
        </p:nvPicPr>
        <p:blipFill>
          <a:blip r:embed="rId5">
            <a:extLst>
              <a:ext uri="{28A0092B-C50C-407E-A947-70E740481C1C}">
                <a14:useLocalDpi xmlns:a14="http://schemas.microsoft.com/office/drawing/2010/main" val="0"/>
              </a:ext>
            </a:extLst>
          </a:blip>
          <a:srcRect/>
          <a:stretch>
            <a:fillRect/>
          </a:stretch>
        </p:blipFill>
        <p:spPr bwMode="auto">
          <a:xfrm>
            <a:off x="7677150" y="1673223"/>
            <a:ext cx="3962399" cy="4162426"/>
          </a:xfrm>
          <a:prstGeom prst="rect">
            <a:avLst/>
          </a:prstGeom>
          <a:noFill/>
          <a:ln>
            <a:noFill/>
          </a:ln>
        </p:spPr>
      </p:pic>
    </p:spTree>
    <p:extLst>
      <p:ext uri="{BB962C8B-B14F-4D97-AF65-F5344CB8AC3E}">
        <p14:creationId xmlns:p14="http://schemas.microsoft.com/office/powerpoint/2010/main" val="284896310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文本框 98"/>
          <p:cNvSpPr txBox="1"/>
          <p:nvPr/>
        </p:nvSpPr>
        <p:spPr>
          <a:xfrm>
            <a:off x="421553" y="27050"/>
            <a:ext cx="3775393" cy="707886"/>
          </a:xfrm>
          <a:prstGeom prst="rect">
            <a:avLst/>
          </a:prstGeom>
          <a:noFill/>
        </p:spPr>
        <p:txBody>
          <a:bodyPr wrap="none" rtlCol="0">
            <a:spAutoFit/>
          </a:bodyPr>
          <a:lstStyle/>
          <a:p>
            <a:pPr algn="ctr"/>
            <a:r>
              <a:rPr lang="zh-CN" altLang="en-US" sz="4000" b="1" dirty="0" smtClean="0">
                <a:solidFill>
                  <a:srgbClr val="99CC03"/>
                </a:solidFill>
                <a:latin typeface="Agency FB" panose="020B0503020202020204" pitchFamily="34" charset="0"/>
                <a:ea typeface="微软雅黑" panose="020B0503020204020204" pitchFamily="34" charset="-122"/>
              </a:rPr>
              <a:t>关键理论与技术</a:t>
            </a:r>
            <a:endParaRPr lang="en-US" altLang="zh-CN" sz="4000" b="1" dirty="0">
              <a:solidFill>
                <a:srgbClr val="99CC03"/>
              </a:solidFill>
              <a:latin typeface="Agency FB" panose="020B0503020202020204" pitchFamily="34" charset="0"/>
              <a:ea typeface="微软雅黑" panose="020B0503020204020204" pitchFamily="34" charset="-122"/>
            </a:endParaRPr>
          </a:p>
        </p:txBody>
      </p:sp>
      <p:sp>
        <p:nvSpPr>
          <p:cNvPr id="29" name="矩形 2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p:cNvSpPr/>
              <p:nvPr/>
            </p:nvSpPr>
            <p:spPr>
              <a:xfrm>
                <a:off x="1102637" y="1813640"/>
                <a:ext cx="1206612" cy="4276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a:rPr>
                        <m:t> </m:t>
                      </m:r>
                      <m:r>
                        <a:rPr lang="en-US" altLang="zh-CN" sz="2000" i="1">
                          <a:latin typeface="Cambria Math"/>
                        </a:rPr>
                        <m:t>𝑇</m:t>
                      </m:r>
                      <m:r>
                        <a:rPr lang="en-US" altLang="zh-CN" sz="2000" i="1">
                          <a:latin typeface="Cambria Math"/>
                        </a:rPr>
                        <m:t>=</m:t>
                      </m:r>
                      <m:sSub>
                        <m:sSubPr>
                          <m:ctrlPr>
                            <a:rPr lang="zh-CN" altLang="zh-CN" sz="2000" i="1">
                              <a:latin typeface="Cambria Math"/>
                            </a:rPr>
                          </m:ctrlPr>
                        </m:sSubPr>
                        <m:e>
                          <m:r>
                            <a:rPr lang="en-US" altLang="zh-CN" sz="2000" i="1">
                              <a:latin typeface="Cambria Math"/>
                            </a:rPr>
                            <m:t>𝐾</m:t>
                          </m:r>
                        </m:e>
                        <m:sub>
                          <m:r>
                            <a:rPr lang="en-US" altLang="zh-CN" sz="2000" i="1">
                              <a:latin typeface="Cambria Math"/>
                            </a:rPr>
                            <m:t>𝑝</m:t>
                          </m:r>
                        </m:sub>
                      </m:sSub>
                      <m:r>
                        <a:rPr lang="en-US" altLang="zh-CN" sz="2000" i="1">
                          <a:latin typeface="Cambria Math"/>
                        </a:rPr>
                        <m:t>𝑒</m:t>
                      </m:r>
                    </m:oMath>
                  </m:oMathPara>
                </a14:m>
                <a:endParaRPr lang="zh-CN" altLang="en-US" sz="2000" dirty="0"/>
              </a:p>
            </p:txBody>
          </p:sp>
        </mc:Choice>
        <mc:Fallback xmlns="">
          <p:sp>
            <p:nvSpPr>
              <p:cNvPr id="2" name="矩形 1"/>
              <p:cNvSpPr>
                <a:spLocks noRot="1" noChangeAspect="1" noMove="1" noResize="1" noEditPoints="1" noAdjustHandles="1" noChangeArrowheads="1" noChangeShapeType="1" noTextEdit="1"/>
              </p:cNvSpPr>
              <p:nvPr/>
            </p:nvSpPr>
            <p:spPr>
              <a:xfrm>
                <a:off x="1102637" y="1813640"/>
                <a:ext cx="1206612" cy="427618"/>
              </a:xfrm>
              <a:prstGeom prst="rect">
                <a:avLst/>
              </a:prstGeom>
              <a:blipFill rotWithShape="1">
                <a:blip r:embed="rId4"/>
                <a:stretch>
                  <a:fillRect b="-7143"/>
                </a:stretch>
              </a:blipFill>
            </p:spPr>
            <p:txBody>
              <a:bodyPr/>
              <a:lstStyle/>
              <a:p>
                <a:r>
                  <a:rPr lang="zh-CN" altLang="en-US">
                    <a:noFill/>
                  </a:rPr>
                  <a:t> </a:t>
                </a:r>
              </a:p>
            </p:txBody>
          </p:sp>
        </mc:Fallback>
      </mc:AlternateContent>
      <p:sp>
        <p:nvSpPr>
          <p:cNvPr id="3" name="矩形 2"/>
          <p:cNvSpPr/>
          <p:nvPr/>
        </p:nvSpPr>
        <p:spPr>
          <a:xfrm>
            <a:off x="4333875" y="940425"/>
            <a:ext cx="6096000" cy="1323439"/>
          </a:xfrm>
          <a:prstGeom prst="rect">
            <a:avLst/>
          </a:prstGeom>
        </p:spPr>
        <p:txBody>
          <a:bodyPr>
            <a:spAutoFit/>
          </a:bodyPr>
          <a:lstStyle/>
          <a:p>
            <a:r>
              <a:rPr lang="zh-CN" altLang="zh-CN" sz="2000" b="1" dirty="0">
                <a:solidFill>
                  <a:srgbClr val="99CC03"/>
                </a:solidFill>
                <a:latin typeface="Agency FB" panose="020B0503020202020204" pitchFamily="34" charset="0"/>
                <a:ea typeface="微软雅黑" panose="020B0503020204020204" pitchFamily="34" charset="-122"/>
              </a:rPr>
              <a:t>相比传统的</a:t>
            </a:r>
            <a:r>
              <a:rPr lang="en-US" altLang="zh-CN" sz="2000" b="1" dirty="0">
                <a:solidFill>
                  <a:srgbClr val="99CC03"/>
                </a:solidFill>
                <a:latin typeface="Agency FB" panose="020B0503020202020204" pitchFamily="34" charset="0"/>
                <a:ea typeface="微软雅黑" panose="020B0503020204020204" pitchFamily="34" charset="-122"/>
              </a:rPr>
              <a:t>PID</a:t>
            </a:r>
            <a:r>
              <a:rPr lang="zh-CN" altLang="zh-CN" sz="2000" b="1" dirty="0">
                <a:solidFill>
                  <a:srgbClr val="99CC03"/>
                </a:solidFill>
                <a:latin typeface="Agency FB" panose="020B0503020202020204" pitchFamily="34" charset="0"/>
                <a:ea typeface="微软雅黑" panose="020B0503020204020204" pitchFamily="34" charset="-122"/>
              </a:rPr>
              <a:t>控制，模糊控制是模拟人的思维、推理和判断，将先验知识与工程经验用自然语言到的形式表示出来，用来建立一种使用与数字计算机处理的输入输出过程的模型。</a:t>
            </a:r>
            <a:endParaRPr lang="zh-CN" altLang="en-US" sz="2000" b="1" dirty="0">
              <a:solidFill>
                <a:srgbClr val="99CC03"/>
              </a:solidFill>
              <a:latin typeface="Agency FB" panose="020B0503020202020204" pitchFamily="34" charset="0"/>
              <a:ea typeface="微软雅黑" panose="020B0503020204020204" pitchFamily="34" charset="-122"/>
            </a:endParaRPr>
          </a:p>
        </p:txBody>
      </p:sp>
      <p:sp>
        <p:nvSpPr>
          <p:cNvPr id="4" name="TextBox 3"/>
          <p:cNvSpPr txBox="1"/>
          <p:nvPr/>
        </p:nvSpPr>
        <p:spPr>
          <a:xfrm>
            <a:off x="1153328" y="1333500"/>
            <a:ext cx="954107" cy="400110"/>
          </a:xfrm>
          <a:prstGeom prst="rect">
            <a:avLst/>
          </a:prstGeom>
          <a:noFill/>
        </p:spPr>
        <p:txBody>
          <a:bodyPr wrap="none" rtlCol="0">
            <a:spAutoFit/>
          </a:bodyPr>
          <a:lstStyle/>
          <a:p>
            <a:r>
              <a:rPr lang="zh-CN" altLang="en-US" sz="2000" b="1" dirty="0">
                <a:solidFill>
                  <a:srgbClr val="99CC03"/>
                </a:solidFill>
                <a:latin typeface="Agency FB" panose="020B0503020202020204" pitchFamily="34" charset="0"/>
                <a:ea typeface="微软雅黑" panose="020B0503020204020204" pitchFamily="34" charset="-122"/>
              </a:rPr>
              <a:t>控制律</a:t>
            </a:r>
          </a:p>
        </p:txBody>
      </p:sp>
      <mc:AlternateContent xmlns:mc="http://schemas.openxmlformats.org/markup-compatibility/2006" xmlns:a14="http://schemas.microsoft.com/office/drawing/2010/main">
        <mc:Choice Requires="a14">
          <p:sp>
            <p:nvSpPr>
              <p:cNvPr id="5" name="矩形 4"/>
              <p:cNvSpPr/>
              <p:nvPr/>
            </p:nvSpPr>
            <p:spPr>
              <a:xfrm>
                <a:off x="5275649" y="2875002"/>
                <a:ext cx="33933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zh-CN" i="1">
                              <a:latin typeface="Cambria Math"/>
                            </a:rPr>
                          </m:ctrlPr>
                        </m:dPr>
                        <m:e>
                          <m:r>
                            <m:rPr>
                              <m:sty m:val="p"/>
                            </m:rPr>
                            <a:rPr lang="en-US" altLang="zh-CN">
                              <a:latin typeface="Cambria Math"/>
                            </a:rPr>
                            <m:t>E</m:t>
                          </m:r>
                        </m:e>
                      </m:d>
                      <m:r>
                        <a:rPr lang="en-US" altLang="zh-CN">
                          <a:latin typeface="Cambria Math"/>
                        </a:rPr>
                        <m:t>=</m:t>
                      </m:r>
                      <m:d>
                        <m:dPr>
                          <m:begChr m:val="{"/>
                          <m:endChr m:val="}"/>
                          <m:ctrlPr>
                            <a:rPr lang="zh-CN" altLang="zh-CN" i="1">
                              <a:latin typeface="Cambria Math"/>
                            </a:rPr>
                          </m:ctrlPr>
                        </m:dPr>
                        <m:e>
                          <m:r>
                            <m:rPr>
                              <m:sty m:val="p"/>
                            </m:rPr>
                            <a:rPr lang="en-US" altLang="zh-CN">
                              <a:latin typeface="Cambria Math"/>
                            </a:rPr>
                            <m:t>Z</m:t>
                          </m:r>
                          <m:r>
                            <a:rPr lang="en-US" altLang="zh-CN">
                              <a:latin typeface="Cambria Math"/>
                            </a:rPr>
                            <m:t>(</m:t>
                          </m:r>
                          <m:r>
                            <m:rPr>
                              <m:sty m:val="p"/>
                            </m:rPr>
                            <a:rPr lang="en-US" altLang="zh-CN">
                              <a:latin typeface="Cambria Math"/>
                            </a:rPr>
                            <m:t>zero</m:t>
                          </m:r>
                          <m:r>
                            <a:rPr lang="en-US" altLang="zh-CN">
                              <a:latin typeface="Cambria Math"/>
                            </a:rPr>
                            <m:t>),</m:t>
                          </m:r>
                          <m:r>
                            <m:rPr>
                              <m:sty m:val="p"/>
                            </m:rPr>
                            <a:rPr lang="en-US" altLang="zh-CN">
                              <a:latin typeface="Cambria Math"/>
                            </a:rPr>
                            <m:t>S</m:t>
                          </m:r>
                          <m:r>
                            <a:rPr lang="en-US" altLang="zh-CN">
                              <a:latin typeface="Cambria Math"/>
                            </a:rPr>
                            <m:t>(</m:t>
                          </m:r>
                          <m:r>
                            <m:rPr>
                              <m:sty m:val="p"/>
                            </m:rPr>
                            <a:rPr lang="en-US" altLang="zh-CN">
                              <a:latin typeface="Cambria Math"/>
                            </a:rPr>
                            <m:t>small</m:t>
                          </m:r>
                          <m:r>
                            <a:rPr lang="en-US" altLang="zh-CN">
                              <a:latin typeface="Cambria Math"/>
                            </a:rPr>
                            <m:t>),</m:t>
                          </m:r>
                          <m:r>
                            <m:rPr>
                              <m:sty m:val="p"/>
                            </m:rPr>
                            <a:rPr lang="en-US" altLang="zh-CN">
                              <a:latin typeface="Cambria Math"/>
                            </a:rPr>
                            <m:t>B</m:t>
                          </m:r>
                          <m:r>
                            <a:rPr lang="en-US" altLang="zh-CN">
                              <a:latin typeface="Cambria Math"/>
                            </a:rPr>
                            <m:t>(</m:t>
                          </m:r>
                          <m:r>
                            <m:rPr>
                              <m:sty m:val="p"/>
                            </m:rPr>
                            <a:rPr lang="en-US" altLang="zh-CN">
                              <a:latin typeface="Cambria Math"/>
                            </a:rPr>
                            <m:t>big</m:t>
                          </m:r>
                          <m:r>
                            <a:rPr lang="en-US" altLang="zh-CN">
                              <a:latin typeface="Cambria Math"/>
                            </a:rPr>
                            <m:t>)</m:t>
                          </m:r>
                        </m:e>
                      </m:d>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5275649" y="2875002"/>
                <a:ext cx="3393301" cy="369332"/>
              </a:xfrm>
              <a:prstGeom prst="rect">
                <a:avLst/>
              </a:prstGeom>
              <a:blipFill rotWithShape="1">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315050" y="3637785"/>
                <a:ext cx="3314497"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m:rPr>
                              <m:sty m:val="p"/>
                            </m:rPr>
                            <a:rPr lang="en-US" altLang="zh-CN">
                              <a:latin typeface="Cambria Math"/>
                            </a:rPr>
                            <m:t>K</m:t>
                          </m:r>
                        </m:e>
                        <m:sub>
                          <m:r>
                            <m:rPr>
                              <m:sty m:val="p"/>
                            </m:rPr>
                            <a:rPr lang="en-US" altLang="zh-CN">
                              <a:latin typeface="Cambria Math"/>
                            </a:rPr>
                            <m:t>p</m:t>
                          </m:r>
                        </m:sub>
                      </m:sSub>
                      <m:r>
                        <a:rPr lang="en-US" altLang="zh-CN">
                          <a:latin typeface="Cambria Math"/>
                        </a:rPr>
                        <m:t>={</m:t>
                      </m:r>
                      <m:r>
                        <m:rPr>
                          <m:sty m:val="p"/>
                        </m:rPr>
                        <a:rPr lang="en-US" altLang="zh-CN">
                          <a:latin typeface="Cambria Math"/>
                        </a:rPr>
                        <m:t>z</m:t>
                      </m:r>
                      <m:d>
                        <m:dPr>
                          <m:ctrlPr>
                            <a:rPr lang="zh-CN" altLang="zh-CN" i="1">
                              <a:latin typeface="Cambria Math"/>
                            </a:rPr>
                          </m:ctrlPr>
                        </m:dPr>
                        <m:e>
                          <m:r>
                            <m:rPr>
                              <m:sty m:val="p"/>
                            </m:rPr>
                            <a:rPr lang="en-US" altLang="zh-CN">
                              <a:latin typeface="Cambria Math"/>
                            </a:rPr>
                            <m:t>zero</m:t>
                          </m:r>
                        </m:e>
                      </m:d>
                      <m:r>
                        <a:rPr lang="en-US" altLang="zh-CN">
                          <a:latin typeface="Cambria Math"/>
                        </a:rPr>
                        <m:t>,</m:t>
                      </m:r>
                      <m:r>
                        <m:rPr>
                          <m:sty m:val="p"/>
                        </m:rPr>
                        <a:rPr lang="en-US" altLang="zh-CN">
                          <a:latin typeface="Cambria Math"/>
                        </a:rPr>
                        <m:t>s</m:t>
                      </m:r>
                      <m:r>
                        <a:rPr lang="en-US" altLang="zh-CN">
                          <a:latin typeface="Cambria Math"/>
                        </a:rPr>
                        <m:t>(</m:t>
                      </m:r>
                      <m:r>
                        <m:rPr>
                          <m:sty m:val="p"/>
                        </m:rPr>
                        <a:rPr lang="en-US" altLang="zh-CN">
                          <a:latin typeface="Cambria Math"/>
                        </a:rPr>
                        <m:t>small</m:t>
                      </m:r>
                      <m:r>
                        <a:rPr lang="en-US" altLang="zh-CN">
                          <a:latin typeface="Cambria Math"/>
                        </a:rPr>
                        <m:t>,</m:t>
                      </m:r>
                      <m:r>
                        <m:rPr>
                          <m:sty m:val="p"/>
                        </m:rPr>
                        <a:rPr lang="en-US" altLang="zh-CN">
                          <a:latin typeface="Cambria Math"/>
                        </a:rPr>
                        <m:t>b</m:t>
                      </m:r>
                      <m:r>
                        <a:rPr lang="en-US" altLang="zh-CN">
                          <a:latin typeface="Cambria Math"/>
                        </a:rPr>
                        <m:t>(</m:t>
                      </m:r>
                      <m:r>
                        <m:rPr>
                          <m:sty m:val="p"/>
                        </m:rPr>
                        <a:rPr lang="en-US" altLang="zh-CN">
                          <a:latin typeface="Cambria Math"/>
                        </a:rPr>
                        <m:t>big</m:t>
                      </m:r>
                      <m:r>
                        <a:rPr lang="en-US" altLang="zh-CN">
                          <a:latin typeface="Cambria Math"/>
                        </a:rPr>
                        <m:t>))}</m:t>
                      </m:r>
                    </m:oMath>
                  </m:oMathPara>
                </a14:m>
                <a:endParaRPr lang="zh-CN" altLang="zh-CN" dirty="0"/>
              </a:p>
            </p:txBody>
          </p:sp>
        </mc:Choice>
        <mc:Fallback xmlns="">
          <p:sp>
            <p:nvSpPr>
              <p:cNvPr id="6" name="矩形 5"/>
              <p:cNvSpPr>
                <a:spLocks noRot="1" noChangeAspect="1" noMove="1" noResize="1" noEditPoints="1" noAdjustHandles="1" noChangeArrowheads="1" noChangeShapeType="1" noTextEdit="1"/>
              </p:cNvSpPr>
              <p:nvPr/>
            </p:nvSpPr>
            <p:spPr>
              <a:xfrm>
                <a:off x="5315050" y="3637785"/>
                <a:ext cx="3314497" cy="394210"/>
              </a:xfrm>
              <a:prstGeom prst="rect">
                <a:avLst/>
              </a:prstGeom>
              <a:blipFill rotWithShape="1">
                <a:blip r:embed="rId6"/>
                <a:stretch>
                  <a:fillRect b="-10938"/>
                </a:stretch>
              </a:blipFill>
            </p:spPr>
            <p:txBody>
              <a:bodyPr/>
              <a:lstStyle/>
              <a:p>
                <a:r>
                  <a:rPr lang="zh-CN" altLang="en-US">
                    <a:noFill/>
                  </a:rPr>
                  <a:t> </a:t>
                </a:r>
              </a:p>
            </p:txBody>
          </p:sp>
        </mc:Fallback>
      </mc:AlternateContent>
      <p:sp>
        <p:nvSpPr>
          <p:cNvPr id="7" name="矩形 6"/>
          <p:cNvSpPr/>
          <p:nvPr/>
        </p:nvSpPr>
        <p:spPr>
          <a:xfrm>
            <a:off x="5275649" y="4329410"/>
            <a:ext cx="6096000" cy="923330"/>
          </a:xfrm>
          <a:prstGeom prst="rect">
            <a:avLst/>
          </a:prstGeom>
        </p:spPr>
        <p:txBody>
          <a:bodyPr>
            <a:spAutoFit/>
          </a:bodyPr>
          <a:lstStyle/>
          <a:p>
            <a:pPr lvl="0"/>
            <a:r>
              <a:rPr lang="en-US" altLang="zh-CN" dirty="0" smtClean="0"/>
              <a:t>1</a:t>
            </a:r>
            <a:r>
              <a:rPr lang="zh-CN" altLang="en-US" dirty="0" smtClean="0"/>
              <a:t>、</a:t>
            </a:r>
            <a:r>
              <a:rPr lang="zh-CN" altLang="zh-CN" dirty="0" smtClean="0"/>
              <a:t>当</a:t>
            </a:r>
            <a:r>
              <a:rPr lang="zh-CN" altLang="zh-CN" dirty="0"/>
              <a:t>误差的绝对值大时，输出</a:t>
            </a:r>
            <a:r>
              <a:rPr lang="en-US" altLang="zh-CN" dirty="0" err="1"/>
              <a:t>Kp</a:t>
            </a:r>
            <a:r>
              <a:rPr lang="zh-CN" altLang="zh-CN" dirty="0"/>
              <a:t>应该大。</a:t>
            </a:r>
          </a:p>
          <a:p>
            <a:pPr lvl="0"/>
            <a:r>
              <a:rPr lang="en-US" altLang="zh-CN" dirty="0" smtClean="0"/>
              <a:t>2</a:t>
            </a:r>
            <a:r>
              <a:rPr lang="zh-CN" altLang="en-US" dirty="0" smtClean="0"/>
              <a:t>、</a:t>
            </a:r>
            <a:r>
              <a:rPr lang="zh-CN" altLang="zh-CN" dirty="0" smtClean="0"/>
              <a:t>当</a:t>
            </a:r>
            <a:r>
              <a:rPr lang="zh-CN" altLang="zh-CN" dirty="0"/>
              <a:t>误差的绝对值小时，输出的</a:t>
            </a:r>
            <a:r>
              <a:rPr lang="en-US" altLang="zh-CN" dirty="0" err="1"/>
              <a:t>Kp</a:t>
            </a:r>
            <a:r>
              <a:rPr lang="zh-CN" altLang="zh-CN" dirty="0"/>
              <a:t>应该小。</a:t>
            </a:r>
          </a:p>
          <a:p>
            <a:pPr lvl="0"/>
            <a:r>
              <a:rPr lang="en-US" altLang="zh-CN" dirty="0" smtClean="0"/>
              <a:t>3</a:t>
            </a:r>
            <a:r>
              <a:rPr lang="zh-CN" altLang="en-US" dirty="0" smtClean="0"/>
              <a:t>、</a:t>
            </a:r>
            <a:r>
              <a:rPr lang="zh-CN" altLang="zh-CN" dirty="0" smtClean="0"/>
              <a:t>当</a:t>
            </a:r>
            <a:r>
              <a:rPr lang="zh-CN" altLang="zh-CN" dirty="0"/>
              <a:t>误差为</a:t>
            </a:r>
            <a:r>
              <a:rPr lang="en-US" altLang="zh-CN" dirty="0"/>
              <a:t>0</a:t>
            </a:r>
            <a:r>
              <a:rPr lang="zh-CN" altLang="zh-CN" dirty="0"/>
              <a:t>是，输出</a:t>
            </a:r>
            <a:r>
              <a:rPr lang="en-US" altLang="zh-CN" dirty="0" err="1"/>
              <a:t>Kp</a:t>
            </a:r>
            <a:r>
              <a:rPr lang="zh-CN" altLang="zh-CN" dirty="0"/>
              <a:t>应该为</a:t>
            </a:r>
            <a:r>
              <a:rPr lang="en-US" altLang="zh-CN" dirty="0"/>
              <a:t>0</a:t>
            </a:r>
            <a:r>
              <a:rPr lang="zh-CN" altLang="zh-CN" dirty="0"/>
              <a:t>。</a:t>
            </a:r>
          </a:p>
        </p:txBody>
      </p:sp>
      <p:pic>
        <p:nvPicPr>
          <p:cNvPr id="15" name="图片 14" descr="C:\Users\dyl\Downloads\未命名文件 (5).png"/>
          <p:cNvPicPr/>
          <p:nvPr/>
        </p:nvPicPr>
        <p:blipFill>
          <a:blip r:embed="rId7">
            <a:extLst>
              <a:ext uri="{28A0092B-C50C-407E-A947-70E740481C1C}">
                <a14:useLocalDpi xmlns:a14="http://schemas.microsoft.com/office/drawing/2010/main" val="0"/>
              </a:ext>
            </a:extLst>
          </a:blip>
          <a:srcRect/>
          <a:stretch>
            <a:fillRect/>
          </a:stretch>
        </p:blipFill>
        <p:spPr bwMode="auto">
          <a:xfrm>
            <a:off x="47625" y="2533650"/>
            <a:ext cx="7783513" cy="3933825"/>
          </a:xfrm>
          <a:prstGeom prst="rect">
            <a:avLst/>
          </a:prstGeom>
          <a:noFill/>
          <a:ln>
            <a:noFill/>
          </a:ln>
        </p:spPr>
      </p:pic>
    </p:spTree>
    <p:extLst>
      <p:ext uri="{BB962C8B-B14F-4D97-AF65-F5344CB8AC3E}">
        <p14:creationId xmlns:p14="http://schemas.microsoft.com/office/powerpoint/2010/main" val="7918466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6355080"/>
            <a:ext cx="12192000" cy="50292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p:nvSpPr>
        <p:spPr>
          <a:xfrm>
            <a:off x="2524125" y="3603456"/>
            <a:ext cx="7138638" cy="1015663"/>
          </a:xfrm>
          <a:prstGeom prst="rect">
            <a:avLst/>
          </a:prstGeom>
        </p:spPr>
        <p:txBody>
          <a:bodyPr wrap="square">
            <a:spAutoFit/>
          </a:bodyPr>
          <a:lstStyle/>
          <a:p>
            <a:pPr algn="ctr"/>
            <a:r>
              <a:rPr lang="zh-CN" altLang="en-US" sz="6000" b="1" dirty="0" smtClean="0">
                <a:solidFill>
                  <a:srgbClr val="99CC03"/>
                </a:solidFill>
                <a:latin typeface="Microsoft YaHei" panose="020B0503020204020204" pitchFamily="34" charset="-122"/>
                <a:ea typeface="Microsoft YaHei" panose="020B0503020204020204" pitchFamily="34" charset="-122"/>
              </a:rPr>
              <a:t>图像处理</a:t>
            </a:r>
            <a:endParaRPr lang="zh-CN" altLang="en-US" sz="6000" b="1" dirty="0">
              <a:solidFill>
                <a:srgbClr val="99CC03"/>
              </a:solidFill>
              <a:latin typeface="Microsoft YaHei" panose="020B0503020204020204" pitchFamily="34" charset="-122"/>
              <a:ea typeface="Microsoft YaHei" panose="020B0503020204020204" pitchFamily="34" charset="-122"/>
            </a:endParaRPr>
          </a:p>
        </p:txBody>
      </p:sp>
      <p:cxnSp>
        <p:nvCxnSpPr>
          <p:cNvPr id="8" name="直接连接符 7"/>
          <p:cNvCxnSpPr/>
          <p:nvPr/>
        </p:nvCxnSpPr>
        <p:spPr>
          <a:xfrm>
            <a:off x="2524125" y="3357235"/>
            <a:ext cx="7138638" cy="0"/>
          </a:xfrm>
          <a:prstGeom prst="line">
            <a:avLst/>
          </a:prstGeom>
          <a:ln>
            <a:solidFill>
              <a:srgbClr val="555555"/>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248405" y="1292268"/>
            <a:ext cx="1716066" cy="1716066"/>
          </a:xfrm>
          <a:prstGeom prst="roundRect">
            <a:avLst>
              <a:gd name="adj" fmla="val 13517"/>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84909" y="1488581"/>
            <a:ext cx="1277914" cy="1323439"/>
          </a:xfrm>
          <a:prstGeom prst="rect">
            <a:avLst/>
          </a:prstGeom>
          <a:noFill/>
          <a:effectLst/>
        </p:spPr>
        <p:txBody>
          <a:bodyPr wrap="none" rtlCol="0">
            <a:spAutoFit/>
          </a:bodyPr>
          <a:lstStyle/>
          <a:p>
            <a:r>
              <a:rPr lang="en-US" altLang="zh-CN" sz="8000" dirty="0" smtClean="0">
                <a:solidFill>
                  <a:srgbClr val="99CC03"/>
                </a:solidFill>
                <a:effectLst>
                  <a:outerShdw blurRad="63500" dist="63500" dir="2700000" algn="tl" rotWithShape="0">
                    <a:prstClr val="black">
                      <a:alpha val="40000"/>
                    </a:prstClr>
                  </a:outerShdw>
                </a:effectLst>
                <a:latin typeface="Impact" panose="020B0806030902050204" pitchFamily="34" charset="0"/>
              </a:rPr>
              <a:t>03</a:t>
            </a:r>
            <a:endParaRPr lang="en-US" altLang="zh-CN" sz="6600" dirty="0" smtClean="0">
              <a:solidFill>
                <a:srgbClr val="99CC03"/>
              </a:solidFill>
              <a:effectLst>
                <a:outerShdw blurRad="63500" dist="635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25449166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2500"/>
                            </p:stCondLst>
                            <p:childTnLst>
                              <p:par>
                                <p:cTn id="15" presetID="16" presetClass="entr" presetSubtype="37"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p:cNvSpPr txBox="1"/>
          <p:nvPr/>
        </p:nvSpPr>
        <p:spPr>
          <a:xfrm>
            <a:off x="337146" y="71169"/>
            <a:ext cx="2031325" cy="1200329"/>
          </a:xfrm>
          <a:prstGeom prst="rect">
            <a:avLst/>
          </a:prstGeom>
          <a:noFill/>
        </p:spPr>
        <p:txBody>
          <a:bodyPr wrap="none" rtlCol="0">
            <a:spAutoFit/>
          </a:bodyPr>
          <a:lstStyle/>
          <a:p>
            <a:r>
              <a:rPr lang="zh-CN" altLang="en-US" sz="3600" b="1" dirty="0" smtClean="0">
                <a:solidFill>
                  <a:srgbClr val="99CC03"/>
                </a:solidFill>
                <a:latin typeface="Microsoft YaHei" panose="020B0503020204020204" pitchFamily="34" charset="-122"/>
                <a:ea typeface="Microsoft YaHei" panose="020B0503020204020204" pitchFamily="34" charset="-122"/>
              </a:rPr>
              <a:t>图像处理</a:t>
            </a:r>
            <a:endParaRPr lang="en-US" altLang="zh-CN" sz="3600" b="1" dirty="0">
              <a:solidFill>
                <a:srgbClr val="99CC03"/>
              </a:solidFill>
              <a:latin typeface="Microsoft YaHei" panose="020B0503020204020204" pitchFamily="34" charset="-122"/>
              <a:ea typeface="Microsoft YaHei" panose="020B0503020204020204" pitchFamily="34" charset="-122"/>
            </a:endParaRPr>
          </a:p>
          <a:p>
            <a:endParaRPr lang="zh-CN" altLang="en-US" sz="3600" b="1" dirty="0">
              <a:solidFill>
                <a:srgbClr val="99CC03"/>
              </a:solidFill>
              <a:latin typeface="Microsoft YaHei" panose="020B0503020204020204" pitchFamily="34" charset="-122"/>
              <a:ea typeface="Microsoft YaHei" panose="020B0503020204020204" pitchFamily="34" charset="-122"/>
            </a:endParaRPr>
          </a:p>
        </p:txBody>
      </p:sp>
      <p:sp>
        <p:nvSpPr>
          <p:cNvPr id="25" name="矩形 24"/>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990600" y="1419225"/>
            <a:ext cx="184731" cy="369332"/>
          </a:xfrm>
          <a:prstGeom prst="rect">
            <a:avLst/>
          </a:prstGeom>
          <a:noFill/>
        </p:spPr>
        <p:txBody>
          <a:bodyPr wrap="none" rtlCol="0">
            <a:spAutoFit/>
          </a:bodyPr>
          <a:lstStyle/>
          <a:p>
            <a:endParaRPr lang="zh-CN" altLang="en-US" dirty="0"/>
          </a:p>
        </p:txBody>
      </p:sp>
      <p:sp>
        <p:nvSpPr>
          <p:cNvPr id="15" name="TextBox 14"/>
          <p:cNvSpPr txBox="1"/>
          <p:nvPr/>
        </p:nvSpPr>
        <p:spPr>
          <a:xfrm>
            <a:off x="265747" y="990600"/>
            <a:ext cx="4867275" cy="1938992"/>
          </a:xfrm>
          <a:prstGeom prst="rect">
            <a:avLst/>
          </a:prstGeom>
          <a:noFill/>
        </p:spPr>
        <p:txBody>
          <a:bodyPr wrap="square" rtlCol="0">
            <a:spAutoFit/>
          </a:bodyPr>
          <a:lstStyle/>
          <a:p>
            <a:r>
              <a:rPr lang="zh-CN" altLang="zh-CN" sz="2000" b="1" dirty="0">
                <a:solidFill>
                  <a:srgbClr val="99CC03"/>
                </a:solidFill>
                <a:latin typeface="Microsoft YaHei" panose="020B0503020204020204" pitchFamily="34" charset="-122"/>
                <a:ea typeface="Microsoft YaHei" panose="020B0503020204020204" pitchFamily="34" charset="-122"/>
              </a:rPr>
              <a:t>基于图像的视觉伺服算法设计，所需要的信息与反馈需要直接从图像中获取，以此构建控制器。本文采用对手写体数字的识别获得对象的中心像素点坐标从而实现对两个自由度的视觉伺服控制，实现物体跟踪。</a:t>
            </a:r>
            <a:endParaRPr lang="zh-CN" altLang="en-US" sz="2000" b="1" dirty="0">
              <a:solidFill>
                <a:srgbClr val="99CC03"/>
              </a:solidFill>
              <a:latin typeface="Microsoft YaHei" panose="020B0503020204020204" pitchFamily="34" charset="-122"/>
              <a:ea typeface="Microsoft YaHei" panose="020B0503020204020204" pitchFamily="34" charset="-122"/>
            </a:endParaRPr>
          </a:p>
        </p:txBody>
      </p:sp>
      <p:pic>
        <p:nvPicPr>
          <p:cNvPr id="29" name="图片 28"/>
          <p:cNvPicPr/>
          <p:nvPr/>
        </p:nvPicPr>
        <p:blipFill>
          <a:blip r:embed="rId4"/>
          <a:stretch>
            <a:fillRect/>
          </a:stretch>
        </p:blipFill>
        <p:spPr>
          <a:xfrm>
            <a:off x="337146" y="3295650"/>
            <a:ext cx="5196879" cy="2895600"/>
          </a:xfrm>
          <a:prstGeom prst="rect">
            <a:avLst/>
          </a:prstGeom>
        </p:spPr>
      </p:pic>
      <p:pic>
        <p:nvPicPr>
          <p:cNvPr id="31" name="图片 30"/>
          <p:cNvPicPr/>
          <p:nvPr/>
        </p:nvPicPr>
        <p:blipFill>
          <a:blip r:embed="rId5"/>
          <a:stretch>
            <a:fillRect/>
          </a:stretch>
        </p:blipFill>
        <p:spPr>
          <a:xfrm>
            <a:off x="6358254" y="2567304"/>
            <a:ext cx="4709796" cy="3338196"/>
          </a:xfrm>
          <a:prstGeom prst="rect">
            <a:avLst/>
          </a:prstGeom>
        </p:spPr>
      </p:pic>
      <p:sp>
        <p:nvSpPr>
          <p:cNvPr id="17" name="矩形 16"/>
          <p:cNvSpPr/>
          <p:nvPr/>
        </p:nvSpPr>
        <p:spPr>
          <a:xfrm>
            <a:off x="5398770" y="990600"/>
            <a:ext cx="6545580" cy="1323439"/>
          </a:xfrm>
          <a:prstGeom prst="rect">
            <a:avLst/>
          </a:prstGeom>
        </p:spPr>
        <p:txBody>
          <a:bodyPr wrap="square">
            <a:spAutoFit/>
          </a:bodyPr>
          <a:lstStyle/>
          <a:p>
            <a:r>
              <a:rPr lang="zh-CN" altLang="zh-CN" sz="2000" b="1" dirty="0">
                <a:solidFill>
                  <a:srgbClr val="99CC03"/>
                </a:solidFill>
                <a:latin typeface="Microsoft YaHei" panose="020B0503020204020204" pitchFamily="34" charset="-122"/>
                <a:ea typeface="Microsoft YaHei" panose="020B0503020204020204" pitchFamily="34" charset="-122"/>
              </a:rPr>
              <a:t>手写体识别使用</a:t>
            </a:r>
            <a:r>
              <a:rPr lang="en-US" altLang="zh-CN" sz="2000" b="1" dirty="0">
                <a:solidFill>
                  <a:srgbClr val="99CC03"/>
                </a:solidFill>
                <a:latin typeface="Microsoft YaHei" panose="020B0503020204020204" pitchFamily="34" charset="-122"/>
                <a:ea typeface="Microsoft YaHei" panose="020B0503020204020204" pitchFamily="34" charset="-122"/>
              </a:rPr>
              <a:t>python</a:t>
            </a:r>
            <a:r>
              <a:rPr lang="zh-CN" altLang="zh-CN" sz="2000" b="1" dirty="0">
                <a:solidFill>
                  <a:srgbClr val="99CC03"/>
                </a:solidFill>
                <a:latin typeface="Microsoft YaHei" panose="020B0503020204020204" pitchFamily="34" charset="-122"/>
                <a:ea typeface="Microsoft YaHei" panose="020B0503020204020204" pitchFamily="34" charset="-122"/>
              </a:rPr>
              <a:t>的机器学习工具包</a:t>
            </a:r>
            <a:r>
              <a:rPr lang="en-US" altLang="zh-CN" sz="2000" b="1" dirty="0" err="1">
                <a:solidFill>
                  <a:srgbClr val="99CC03"/>
                </a:solidFill>
                <a:latin typeface="Microsoft YaHei" panose="020B0503020204020204" pitchFamily="34" charset="-122"/>
                <a:ea typeface="Microsoft YaHei" panose="020B0503020204020204" pitchFamily="34" charset="-122"/>
              </a:rPr>
              <a:t>scikit</a:t>
            </a:r>
            <a:r>
              <a:rPr lang="en-US" altLang="zh-CN" sz="2000" b="1" dirty="0">
                <a:solidFill>
                  <a:srgbClr val="99CC03"/>
                </a:solidFill>
                <a:latin typeface="Microsoft YaHei" panose="020B0503020204020204" pitchFamily="34" charset="-122"/>
                <a:ea typeface="Microsoft YaHei" panose="020B0503020204020204" pitchFamily="34" charset="-122"/>
              </a:rPr>
              <a:t>-learn</a:t>
            </a:r>
            <a:r>
              <a:rPr lang="zh-CN" altLang="zh-CN" sz="2000" b="1" dirty="0">
                <a:solidFill>
                  <a:srgbClr val="99CC03"/>
                </a:solidFill>
                <a:latin typeface="Microsoft YaHei" panose="020B0503020204020204" pitchFamily="34" charset="-122"/>
                <a:ea typeface="Microsoft YaHei" panose="020B0503020204020204" pitchFamily="34" charset="-122"/>
              </a:rPr>
              <a:t>。图像处理部分采用</a:t>
            </a:r>
            <a:r>
              <a:rPr lang="en-US" altLang="zh-CN" sz="2000" b="1" dirty="0" err="1">
                <a:solidFill>
                  <a:srgbClr val="99CC03"/>
                </a:solidFill>
                <a:latin typeface="Microsoft YaHei" panose="020B0503020204020204" pitchFamily="34" charset="-122"/>
                <a:ea typeface="Microsoft YaHei" panose="020B0503020204020204" pitchFamily="34" charset="-122"/>
              </a:rPr>
              <a:t>OpenCV</a:t>
            </a:r>
            <a:r>
              <a:rPr lang="zh-CN" altLang="zh-CN" sz="2000" b="1" dirty="0">
                <a:solidFill>
                  <a:srgbClr val="99CC03"/>
                </a:solidFill>
                <a:latin typeface="Microsoft YaHei" panose="020B0503020204020204" pitchFamily="34" charset="-122"/>
                <a:ea typeface="Microsoft YaHei" panose="020B0503020204020204" pitchFamily="34" charset="-122"/>
              </a:rPr>
              <a:t>和</a:t>
            </a:r>
            <a:r>
              <a:rPr lang="en-US" altLang="zh-CN" sz="2000" b="1" dirty="0" err="1">
                <a:solidFill>
                  <a:srgbClr val="99CC03"/>
                </a:solidFill>
                <a:latin typeface="Microsoft YaHei" panose="020B0503020204020204" pitchFamily="34" charset="-122"/>
                <a:ea typeface="Microsoft YaHei" panose="020B0503020204020204" pitchFamily="34" charset="-122"/>
              </a:rPr>
              <a:t>scikit</a:t>
            </a:r>
            <a:r>
              <a:rPr lang="en-US" altLang="zh-CN" sz="2000" b="1" dirty="0">
                <a:solidFill>
                  <a:srgbClr val="99CC03"/>
                </a:solidFill>
                <a:latin typeface="Microsoft YaHei" panose="020B0503020204020204" pitchFamily="34" charset="-122"/>
                <a:ea typeface="Microsoft YaHei" panose="020B0503020204020204" pitchFamily="34" charset="-122"/>
              </a:rPr>
              <a:t>-image</a:t>
            </a:r>
            <a:r>
              <a:rPr lang="zh-CN" altLang="zh-CN" sz="2000" b="1" dirty="0">
                <a:solidFill>
                  <a:srgbClr val="99CC03"/>
                </a:solidFill>
                <a:latin typeface="Microsoft YaHei" panose="020B0503020204020204" pitchFamily="34" charset="-122"/>
                <a:ea typeface="Microsoft YaHei" panose="020B0503020204020204" pitchFamily="34" charset="-122"/>
              </a:rPr>
              <a:t>。采用</a:t>
            </a:r>
            <a:r>
              <a:rPr lang="en-US" altLang="zh-CN" sz="2000" b="1" dirty="0">
                <a:solidFill>
                  <a:srgbClr val="99CC03"/>
                </a:solidFill>
                <a:latin typeface="Microsoft YaHei" panose="020B0503020204020204" pitchFamily="34" charset="-122"/>
                <a:ea typeface="Microsoft YaHei" panose="020B0503020204020204" pitchFamily="34" charset="-122"/>
              </a:rPr>
              <a:t>HOG</a:t>
            </a:r>
            <a:r>
              <a:rPr lang="zh-CN" altLang="zh-CN" sz="2000" b="1" dirty="0">
                <a:solidFill>
                  <a:srgbClr val="99CC03"/>
                </a:solidFill>
                <a:latin typeface="Microsoft YaHei" panose="020B0503020204020204" pitchFamily="34" charset="-122"/>
                <a:ea typeface="Microsoft YaHei" panose="020B0503020204020204" pitchFamily="34" charset="-122"/>
              </a:rPr>
              <a:t>特征训练</a:t>
            </a:r>
            <a:r>
              <a:rPr lang="en-US" altLang="zh-CN" sz="2000" b="1" dirty="0">
                <a:solidFill>
                  <a:srgbClr val="99CC03"/>
                </a:solidFill>
                <a:latin typeface="Microsoft YaHei" panose="020B0503020204020204" pitchFamily="34" charset="-122"/>
                <a:ea typeface="Microsoft YaHei" panose="020B0503020204020204" pitchFamily="34" charset="-122"/>
              </a:rPr>
              <a:t>SVM</a:t>
            </a:r>
            <a:r>
              <a:rPr lang="zh-CN" altLang="zh-CN" sz="2000" b="1" dirty="0">
                <a:solidFill>
                  <a:srgbClr val="99CC03"/>
                </a:solidFill>
                <a:latin typeface="Microsoft YaHei" panose="020B0503020204020204" pitchFamily="34" charset="-122"/>
                <a:ea typeface="Microsoft YaHei" panose="020B0503020204020204" pitchFamily="34" charset="-122"/>
              </a:rPr>
              <a:t>分类器，使用</a:t>
            </a:r>
            <a:r>
              <a:rPr lang="en-US" altLang="zh-CN" sz="2000" b="1" dirty="0">
                <a:solidFill>
                  <a:srgbClr val="99CC03"/>
                </a:solidFill>
                <a:latin typeface="Microsoft YaHei" panose="020B0503020204020204" pitchFamily="34" charset="-122"/>
                <a:ea typeface="Microsoft YaHei" panose="020B0503020204020204" pitchFamily="34" charset="-122"/>
              </a:rPr>
              <a:t>MNIST</a:t>
            </a:r>
            <a:r>
              <a:rPr lang="zh-CN" altLang="zh-CN" sz="2000" b="1" dirty="0">
                <a:solidFill>
                  <a:srgbClr val="99CC03"/>
                </a:solidFill>
                <a:latin typeface="Microsoft YaHei" panose="020B0503020204020204" pitchFamily="34" charset="-122"/>
                <a:ea typeface="Microsoft YaHei" panose="020B0503020204020204" pitchFamily="34" charset="-122"/>
              </a:rPr>
              <a:t>手写体数据集作为训练数据。</a:t>
            </a:r>
          </a:p>
        </p:txBody>
      </p:sp>
    </p:spTree>
    <p:extLst>
      <p:ext uri="{BB962C8B-B14F-4D97-AF65-F5344CB8AC3E}">
        <p14:creationId xmlns:p14="http://schemas.microsoft.com/office/powerpoint/2010/main" val="1157678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6355080"/>
            <a:ext cx="12192000" cy="50292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p:nvSpPr>
        <p:spPr>
          <a:xfrm>
            <a:off x="2524125" y="3668770"/>
            <a:ext cx="7138638" cy="1015663"/>
          </a:xfrm>
          <a:prstGeom prst="rect">
            <a:avLst/>
          </a:prstGeom>
        </p:spPr>
        <p:txBody>
          <a:bodyPr wrap="square">
            <a:spAutoFit/>
          </a:bodyPr>
          <a:lstStyle/>
          <a:p>
            <a:pPr algn="ctr"/>
            <a:r>
              <a:rPr lang="zh-CN" altLang="en-US" sz="6000" b="1" dirty="0" smtClean="0">
                <a:solidFill>
                  <a:srgbClr val="99CC03"/>
                </a:solidFill>
                <a:latin typeface="Microsoft YaHei" panose="020B0503020204020204" pitchFamily="34" charset="-122"/>
                <a:ea typeface="Microsoft YaHei" panose="020B0503020204020204" pitchFamily="34" charset="-122"/>
              </a:rPr>
              <a:t>平台构建</a:t>
            </a:r>
            <a:endParaRPr lang="zh-CN" altLang="en-US" sz="6000" b="1" dirty="0">
              <a:solidFill>
                <a:srgbClr val="99CC03"/>
              </a:solidFill>
              <a:latin typeface="Microsoft YaHei" panose="020B0503020204020204" pitchFamily="34" charset="-122"/>
              <a:ea typeface="Microsoft YaHei" panose="020B0503020204020204" pitchFamily="34" charset="-122"/>
            </a:endParaRPr>
          </a:p>
        </p:txBody>
      </p:sp>
      <p:cxnSp>
        <p:nvCxnSpPr>
          <p:cNvPr id="8" name="直接连接符 7"/>
          <p:cNvCxnSpPr/>
          <p:nvPr/>
        </p:nvCxnSpPr>
        <p:spPr>
          <a:xfrm>
            <a:off x="2524125" y="3357235"/>
            <a:ext cx="7138638" cy="0"/>
          </a:xfrm>
          <a:prstGeom prst="line">
            <a:avLst/>
          </a:prstGeom>
          <a:ln>
            <a:solidFill>
              <a:srgbClr val="99CC03"/>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248405" y="1292268"/>
            <a:ext cx="1716066" cy="1716066"/>
          </a:xfrm>
          <a:prstGeom prst="roundRect">
            <a:avLst>
              <a:gd name="adj" fmla="val 13517"/>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84909" y="1488581"/>
            <a:ext cx="1249060" cy="1323439"/>
          </a:xfrm>
          <a:prstGeom prst="rect">
            <a:avLst/>
          </a:prstGeom>
          <a:noFill/>
          <a:effectLst/>
        </p:spPr>
        <p:txBody>
          <a:bodyPr wrap="none" rtlCol="0">
            <a:spAutoFit/>
          </a:bodyPr>
          <a:lstStyle/>
          <a:p>
            <a:r>
              <a:rPr lang="en-US" altLang="zh-CN" sz="8000" dirty="0" smtClean="0">
                <a:solidFill>
                  <a:srgbClr val="99CC03"/>
                </a:solidFill>
                <a:effectLst>
                  <a:outerShdw blurRad="63500" dist="63500" dir="2700000" algn="tl" rotWithShape="0">
                    <a:prstClr val="black">
                      <a:alpha val="40000"/>
                    </a:prstClr>
                  </a:outerShdw>
                </a:effectLst>
                <a:latin typeface="Impact" panose="020B0806030902050204" pitchFamily="34" charset="0"/>
              </a:rPr>
              <a:t>04</a:t>
            </a:r>
            <a:endParaRPr lang="en-US" altLang="zh-CN" sz="6600" dirty="0" smtClean="0">
              <a:solidFill>
                <a:srgbClr val="99CC03"/>
              </a:solidFill>
              <a:effectLst>
                <a:outerShdw blurRad="63500" dist="635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36532970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2500"/>
                            </p:stCondLst>
                            <p:childTnLst>
                              <p:par>
                                <p:cTn id="15" presetID="16" presetClass="entr" presetSubtype="37"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725453" y="71169"/>
            <a:ext cx="2031325" cy="646331"/>
          </a:xfrm>
          <a:prstGeom prst="rect">
            <a:avLst/>
          </a:prstGeom>
          <a:noFill/>
        </p:spPr>
        <p:txBody>
          <a:bodyPr wrap="none" rtlCol="0">
            <a:spAutoFit/>
          </a:bodyPr>
          <a:lstStyle/>
          <a:p>
            <a:r>
              <a:rPr lang="zh-CN" altLang="en-US" sz="3600" b="1" dirty="0" smtClean="0">
                <a:solidFill>
                  <a:srgbClr val="99CC03"/>
                </a:solidFill>
                <a:latin typeface="Microsoft YaHei" panose="020B0503020204020204" pitchFamily="34" charset="-122"/>
                <a:ea typeface="Microsoft YaHei" panose="020B0503020204020204" pitchFamily="34" charset="-122"/>
              </a:rPr>
              <a:t>平台构建</a:t>
            </a:r>
            <a:endParaRPr lang="zh-CN" altLang="en-US" sz="3600" b="1" dirty="0">
              <a:solidFill>
                <a:srgbClr val="99CC03"/>
              </a:solidFill>
              <a:latin typeface="Microsoft YaHei" panose="020B0503020204020204" pitchFamily="34" charset="-122"/>
              <a:ea typeface="Microsoft YaHei" panose="020B0503020204020204" pitchFamily="34" charset="-122"/>
            </a:endParaRPr>
          </a:p>
        </p:txBody>
      </p:sp>
      <p:sp>
        <p:nvSpPr>
          <p:cNvPr id="32" name="矩形 31"/>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714750" y="1209675"/>
            <a:ext cx="4335161" cy="400110"/>
          </a:xfrm>
          <a:prstGeom prst="rect">
            <a:avLst/>
          </a:prstGeom>
          <a:noFill/>
        </p:spPr>
        <p:txBody>
          <a:bodyPr wrap="none" rtlCol="0">
            <a:spAutoFit/>
          </a:bodyPr>
          <a:lstStyle/>
          <a:p>
            <a:pPr algn="ctr"/>
            <a:r>
              <a:rPr lang="zh-CN" altLang="en-US" sz="2000" b="1" dirty="0">
                <a:solidFill>
                  <a:srgbClr val="99CC03"/>
                </a:solidFill>
                <a:latin typeface="Microsoft YaHei" panose="020B0503020204020204" pitchFamily="34" charset="-122"/>
                <a:ea typeface="Microsoft YaHei" panose="020B0503020204020204" pitchFamily="34" charset="-122"/>
              </a:rPr>
              <a:t>整个平台基于</a:t>
            </a:r>
            <a:r>
              <a:rPr lang="en-US" altLang="zh-CN" sz="2000" b="1" dirty="0">
                <a:solidFill>
                  <a:srgbClr val="99CC03"/>
                </a:solidFill>
                <a:latin typeface="Microsoft YaHei" panose="020B0503020204020204" pitchFamily="34" charset="-122"/>
                <a:ea typeface="Microsoft YaHei" panose="020B0503020204020204" pitchFamily="34" charset="-122"/>
              </a:rPr>
              <a:t>ROS(</a:t>
            </a:r>
            <a:r>
              <a:rPr lang="zh-CN" altLang="en-US" sz="2000" b="1" dirty="0">
                <a:solidFill>
                  <a:srgbClr val="99CC03"/>
                </a:solidFill>
                <a:latin typeface="Microsoft YaHei" panose="020B0503020204020204" pitchFamily="34" charset="-122"/>
                <a:ea typeface="Microsoft YaHei" panose="020B0503020204020204" pitchFamily="34" charset="-122"/>
              </a:rPr>
              <a:t>机器人 操作系统</a:t>
            </a:r>
            <a:r>
              <a:rPr lang="en-US" altLang="zh-CN" sz="2000" b="1" dirty="0">
                <a:solidFill>
                  <a:srgbClr val="99CC03"/>
                </a:solidFill>
                <a:latin typeface="Microsoft YaHei" panose="020B0503020204020204" pitchFamily="34" charset="-122"/>
                <a:ea typeface="Microsoft YaHei" panose="020B0503020204020204" pitchFamily="34" charset="-122"/>
              </a:rPr>
              <a:t>)</a:t>
            </a:r>
            <a:endParaRPr lang="zh-CN" altLang="en-US" sz="2000" b="1" dirty="0">
              <a:solidFill>
                <a:srgbClr val="99CC03"/>
              </a:solidFill>
              <a:latin typeface="Microsoft YaHei" panose="020B0503020204020204" pitchFamily="34" charset="-122"/>
              <a:ea typeface="Microsoft YaHei" panose="020B0503020204020204" pitchFamily="34" charset="-122"/>
            </a:endParaRPr>
          </a:p>
        </p:txBody>
      </p:sp>
      <p:sp>
        <p:nvSpPr>
          <p:cNvPr id="5" name="矩形 4"/>
          <p:cNvSpPr/>
          <p:nvPr/>
        </p:nvSpPr>
        <p:spPr>
          <a:xfrm>
            <a:off x="2322040" y="1848535"/>
            <a:ext cx="7547920" cy="707886"/>
          </a:xfrm>
          <a:prstGeom prst="rect">
            <a:avLst/>
          </a:prstGeom>
        </p:spPr>
        <p:txBody>
          <a:bodyPr wrap="square">
            <a:spAutoFit/>
          </a:bodyPr>
          <a:lstStyle/>
          <a:p>
            <a:r>
              <a:rPr lang="en-US" altLang="zh-CN" sz="2000" b="1" dirty="0">
                <a:solidFill>
                  <a:srgbClr val="99CC03"/>
                </a:solidFill>
                <a:latin typeface="Microsoft YaHei" panose="020B0503020204020204" pitchFamily="34" charset="-122"/>
                <a:ea typeface="Microsoft YaHei" panose="020B0503020204020204" pitchFamily="34" charset="-122"/>
              </a:rPr>
              <a:t>ROS (Robot Operating System,</a:t>
            </a:r>
            <a:r>
              <a:rPr lang="zh-CN" altLang="zh-CN" sz="2000" b="1" dirty="0">
                <a:solidFill>
                  <a:srgbClr val="99CC03"/>
                </a:solidFill>
                <a:latin typeface="Microsoft YaHei" panose="020B0503020204020204" pitchFamily="34" charset="-122"/>
                <a:ea typeface="Microsoft YaHei" panose="020B0503020204020204" pitchFamily="34" charset="-122"/>
              </a:rPr>
              <a:t>机器人操作系统</a:t>
            </a:r>
            <a:r>
              <a:rPr lang="en-US" altLang="zh-CN" sz="2000" b="1" dirty="0">
                <a:solidFill>
                  <a:srgbClr val="99CC03"/>
                </a:solidFill>
                <a:latin typeface="Microsoft YaHei" panose="020B0503020204020204" pitchFamily="34" charset="-122"/>
                <a:ea typeface="Microsoft YaHei" panose="020B0503020204020204" pitchFamily="34" charset="-122"/>
              </a:rPr>
              <a:t>)</a:t>
            </a:r>
            <a:r>
              <a:rPr lang="zh-CN" altLang="zh-CN" sz="2000" b="1" dirty="0">
                <a:solidFill>
                  <a:srgbClr val="99CC03"/>
                </a:solidFill>
                <a:latin typeface="Microsoft YaHei" panose="020B0503020204020204" pitchFamily="34" charset="-122"/>
                <a:ea typeface="Microsoft YaHei" panose="020B0503020204020204" pitchFamily="34" charset="-122"/>
              </a:rPr>
              <a:t>是目前主流的机器人控制框架</a:t>
            </a:r>
            <a:endParaRPr lang="zh-CN" altLang="en-US" sz="2000" b="1" dirty="0">
              <a:solidFill>
                <a:srgbClr val="99CC03"/>
              </a:solidFill>
              <a:latin typeface="Microsoft YaHei" panose="020B0503020204020204" pitchFamily="34" charset="-122"/>
              <a:ea typeface="Microsoft YaHei" panose="020B0503020204020204" pitchFamily="34" charset="-122"/>
            </a:endParaRPr>
          </a:p>
        </p:txBody>
      </p:sp>
      <p:pic>
        <p:nvPicPr>
          <p:cNvPr id="38" name="图片 37"/>
          <p:cNvPicPr/>
          <p:nvPr/>
        </p:nvPicPr>
        <p:blipFill>
          <a:blip r:embed="rId4">
            <a:extLst>
              <a:ext uri="{28A0092B-C50C-407E-A947-70E740481C1C}">
                <a14:useLocalDpi xmlns:a14="http://schemas.microsoft.com/office/drawing/2010/main" val="0"/>
              </a:ext>
            </a:extLst>
          </a:blip>
          <a:srcRect/>
          <a:stretch>
            <a:fillRect/>
          </a:stretch>
        </p:blipFill>
        <p:spPr bwMode="auto">
          <a:xfrm>
            <a:off x="2322040" y="2556421"/>
            <a:ext cx="7765416" cy="3625304"/>
          </a:xfrm>
          <a:prstGeom prst="rect">
            <a:avLst/>
          </a:prstGeom>
          <a:solidFill>
            <a:srgbClr val="FFFFFF"/>
          </a:solidFill>
          <a:ln>
            <a:noFill/>
          </a:ln>
        </p:spPr>
      </p:pic>
    </p:spTree>
    <p:extLst>
      <p:ext uri="{BB962C8B-B14F-4D97-AF65-F5344CB8AC3E}">
        <p14:creationId xmlns:p14="http://schemas.microsoft.com/office/powerpoint/2010/main" val="41884348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725453" y="71169"/>
            <a:ext cx="2031325" cy="646331"/>
          </a:xfrm>
          <a:prstGeom prst="rect">
            <a:avLst/>
          </a:prstGeom>
          <a:noFill/>
        </p:spPr>
        <p:txBody>
          <a:bodyPr wrap="none" rtlCol="0">
            <a:spAutoFit/>
          </a:bodyPr>
          <a:lstStyle/>
          <a:p>
            <a:r>
              <a:rPr lang="zh-CN" altLang="en-US" sz="3600" b="1" dirty="0" smtClean="0">
                <a:solidFill>
                  <a:srgbClr val="99CC03"/>
                </a:solidFill>
                <a:latin typeface="Microsoft YaHei" panose="020B0503020204020204" pitchFamily="34" charset="-122"/>
                <a:ea typeface="Microsoft YaHei" panose="020B0503020204020204" pitchFamily="34" charset="-122"/>
              </a:rPr>
              <a:t>平台构建</a:t>
            </a:r>
            <a:endParaRPr lang="zh-CN" altLang="en-US" sz="3600" b="1" dirty="0">
              <a:solidFill>
                <a:srgbClr val="99CC03"/>
              </a:solidFill>
              <a:latin typeface="Microsoft YaHei" panose="020B0503020204020204" pitchFamily="34" charset="-122"/>
              <a:ea typeface="Microsoft YaHei" panose="020B0503020204020204" pitchFamily="34" charset="-122"/>
            </a:endParaRPr>
          </a:p>
        </p:txBody>
      </p:sp>
      <p:sp>
        <p:nvSpPr>
          <p:cNvPr id="32" name="矩形 31"/>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Picture 3" descr="C:\Users\dyl\Downloads\未命名文件 (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210" y="1270000"/>
            <a:ext cx="7645400" cy="468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0855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725453" y="71169"/>
            <a:ext cx="2031325" cy="646331"/>
          </a:xfrm>
          <a:prstGeom prst="rect">
            <a:avLst/>
          </a:prstGeom>
          <a:noFill/>
        </p:spPr>
        <p:txBody>
          <a:bodyPr wrap="none" rtlCol="0">
            <a:spAutoFit/>
          </a:bodyPr>
          <a:lstStyle/>
          <a:p>
            <a:r>
              <a:rPr lang="zh-CN" altLang="en-US" sz="3600" b="1" dirty="0" smtClean="0">
                <a:solidFill>
                  <a:srgbClr val="99CC03"/>
                </a:solidFill>
                <a:latin typeface="Microsoft YaHei" panose="020B0503020204020204" pitchFamily="34" charset="-122"/>
                <a:ea typeface="Microsoft YaHei" panose="020B0503020204020204" pitchFamily="34" charset="-122"/>
              </a:rPr>
              <a:t>平台构建</a:t>
            </a:r>
            <a:endParaRPr lang="zh-CN" altLang="en-US" sz="3600" b="1" dirty="0">
              <a:solidFill>
                <a:srgbClr val="99CC03"/>
              </a:solidFill>
              <a:latin typeface="Microsoft YaHei" panose="020B0503020204020204" pitchFamily="34" charset="-122"/>
              <a:ea typeface="Microsoft YaHei" panose="020B0503020204020204" pitchFamily="34" charset="-122"/>
            </a:endParaRPr>
          </a:p>
        </p:txBody>
      </p:sp>
      <p:sp>
        <p:nvSpPr>
          <p:cNvPr id="32" name="矩形 31"/>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1274" y="890588"/>
            <a:ext cx="7027863" cy="528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98346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6355080"/>
            <a:ext cx="12192000" cy="50292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p:nvSpPr>
        <p:spPr>
          <a:xfrm>
            <a:off x="2524125" y="3636112"/>
            <a:ext cx="7138638" cy="1015663"/>
          </a:xfrm>
          <a:prstGeom prst="rect">
            <a:avLst/>
          </a:prstGeom>
        </p:spPr>
        <p:txBody>
          <a:bodyPr wrap="square">
            <a:spAutoFit/>
          </a:bodyPr>
          <a:lstStyle/>
          <a:p>
            <a:pPr algn="ctr"/>
            <a:r>
              <a:rPr lang="zh-CN" altLang="en-US" sz="6000" b="1" dirty="0" smtClean="0">
                <a:solidFill>
                  <a:srgbClr val="99CC03"/>
                </a:solidFill>
                <a:latin typeface="Microsoft YaHei" panose="020B0503020204020204" pitchFamily="34" charset="-122"/>
                <a:ea typeface="Microsoft YaHei" panose="020B0503020204020204" pitchFamily="34" charset="-122"/>
              </a:rPr>
              <a:t>结果分析</a:t>
            </a:r>
            <a:endParaRPr lang="zh-CN" altLang="en-US" sz="6000" b="1" dirty="0">
              <a:solidFill>
                <a:srgbClr val="99CC03"/>
              </a:solidFill>
              <a:latin typeface="Microsoft YaHei" panose="020B0503020204020204" pitchFamily="34" charset="-122"/>
              <a:ea typeface="Microsoft YaHei" panose="020B0503020204020204" pitchFamily="34" charset="-122"/>
            </a:endParaRPr>
          </a:p>
        </p:txBody>
      </p:sp>
      <p:cxnSp>
        <p:nvCxnSpPr>
          <p:cNvPr id="8" name="直接连接符 7"/>
          <p:cNvCxnSpPr/>
          <p:nvPr/>
        </p:nvCxnSpPr>
        <p:spPr>
          <a:xfrm>
            <a:off x="2524125" y="3357235"/>
            <a:ext cx="7138638" cy="0"/>
          </a:xfrm>
          <a:prstGeom prst="line">
            <a:avLst/>
          </a:prstGeom>
          <a:ln>
            <a:solidFill>
              <a:srgbClr val="99CC03"/>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5248405" y="1292268"/>
            <a:ext cx="1716066" cy="1716066"/>
          </a:xfrm>
          <a:prstGeom prst="roundRect">
            <a:avLst>
              <a:gd name="adj" fmla="val 13517"/>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469669" y="1488581"/>
            <a:ext cx="1284326" cy="1323439"/>
          </a:xfrm>
          <a:prstGeom prst="rect">
            <a:avLst/>
          </a:prstGeom>
          <a:noFill/>
          <a:effectLst/>
        </p:spPr>
        <p:txBody>
          <a:bodyPr wrap="none" rtlCol="0">
            <a:spAutoFit/>
          </a:bodyPr>
          <a:lstStyle/>
          <a:p>
            <a:r>
              <a:rPr lang="en-US" altLang="zh-CN" sz="8000" dirty="0" smtClean="0">
                <a:solidFill>
                  <a:srgbClr val="99CC03"/>
                </a:solidFill>
                <a:effectLst>
                  <a:outerShdw blurRad="63500" dist="63500" dir="2700000" algn="tl" rotWithShape="0">
                    <a:prstClr val="black">
                      <a:alpha val="40000"/>
                    </a:prstClr>
                  </a:outerShdw>
                </a:effectLst>
                <a:latin typeface="Impact" panose="020B0806030902050204" pitchFamily="34" charset="0"/>
              </a:rPr>
              <a:t>05</a:t>
            </a:r>
            <a:endParaRPr lang="en-US" altLang="zh-CN" sz="6600" dirty="0" smtClean="0">
              <a:solidFill>
                <a:srgbClr val="99CC03"/>
              </a:solidFill>
              <a:effectLst>
                <a:outerShdw blurRad="63500" dist="635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19745382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2500"/>
                            </p:stCondLst>
                            <p:childTnLst>
                              <p:par>
                                <p:cTn id="15" presetID="16" presetClass="entr" presetSubtype="37"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4"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p:cNvSpPr txBox="1"/>
          <p:nvPr/>
        </p:nvSpPr>
        <p:spPr>
          <a:xfrm>
            <a:off x="1301650" y="42131"/>
            <a:ext cx="2031325" cy="646331"/>
          </a:xfrm>
          <a:prstGeom prst="rect">
            <a:avLst/>
          </a:prstGeom>
          <a:noFill/>
        </p:spPr>
        <p:txBody>
          <a:bodyPr wrap="none" rtlCol="0">
            <a:spAutoFit/>
          </a:bodyPr>
          <a:lstStyle/>
          <a:p>
            <a:r>
              <a:rPr lang="zh-CN" altLang="en-US" sz="3600" b="1" dirty="0" smtClean="0">
                <a:solidFill>
                  <a:srgbClr val="99CC03"/>
                </a:solidFill>
                <a:latin typeface="Microsoft YaHei" panose="020B0503020204020204" pitchFamily="34" charset="-122"/>
                <a:ea typeface="Microsoft YaHei" panose="020B0503020204020204" pitchFamily="34" charset="-122"/>
              </a:rPr>
              <a:t>论文总结</a:t>
            </a:r>
            <a:endParaRPr lang="zh-CN" altLang="en-US" sz="3600" b="1" dirty="0">
              <a:solidFill>
                <a:srgbClr val="99CC03"/>
              </a:solidFill>
              <a:latin typeface="Microsoft YaHei" panose="020B0503020204020204" pitchFamily="34" charset="-122"/>
              <a:ea typeface="Microsoft YaHei" panose="020B0503020204020204" pitchFamily="34" charset="-122"/>
            </a:endParaRPr>
          </a:p>
        </p:txBody>
      </p:sp>
      <p:sp>
        <p:nvSpPr>
          <p:cNvPr id="38" name="矩形 37"/>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p:nvPr/>
        </p:nvPicPr>
        <p:blipFill>
          <a:blip r:embed="rId4">
            <a:extLst>
              <a:ext uri="{28A0092B-C50C-407E-A947-70E740481C1C}">
                <a14:useLocalDpi xmlns:a14="http://schemas.microsoft.com/office/drawing/2010/main" val="0"/>
              </a:ext>
            </a:extLst>
          </a:blip>
          <a:srcRect/>
          <a:stretch>
            <a:fillRect/>
          </a:stretch>
        </p:blipFill>
        <p:spPr bwMode="auto">
          <a:xfrm>
            <a:off x="808671" y="2072004"/>
            <a:ext cx="4268153" cy="3166745"/>
          </a:xfrm>
          <a:prstGeom prst="rect">
            <a:avLst/>
          </a:prstGeom>
          <a:noFill/>
          <a:ln>
            <a:noFill/>
          </a:ln>
        </p:spPr>
      </p:pic>
      <p:pic>
        <p:nvPicPr>
          <p:cNvPr id="41" name="图片 40"/>
          <p:cNvPicPr/>
          <p:nvPr/>
        </p:nvPicPr>
        <p:blipFill>
          <a:blip r:embed="rId5"/>
          <a:stretch>
            <a:fillRect/>
          </a:stretch>
        </p:blipFill>
        <p:spPr>
          <a:xfrm>
            <a:off x="5398770" y="788670"/>
            <a:ext cx="6507480" cy="5249864"/>
          </a:xfrm>
          <a:prstGeom prst="rect">
            <a:avLst/>
          </a:prstGeom>
        </p:spPr>
      </p:pic>
    </p:spTree>
    <p:extLst>
      <p:ext uri="{BB962C8B-B14F-4D97-AF65-F5344CB8AC3E}">
        <p14:creationId xmlns:p14="http://schemas.microsoft.com/office/powerpoint/2010/main" val="2846955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r="56406"/>
          <a:stretch/>
        </p:blipFill>
        <p:spPr>
          <a:xfrm>
            <a:off x="1524" y="0"/>
            <a:ext cx="4741926" cy="6858000"/>
          </a:xfrm>
          <a:prstGeom prst="rect">
            <a:avLst/>
          </a:prstGeom>
        </p:spPr>
      </p:pic>
      <p:sp>
        <p:nvSpPr>
          <p:cNvPr id="7" name="等腰三角形 6"/>
          <p:cNvSpPr/>
          <p:nvPr/>
        </p:nvSpPr>
        <p:spPr>
          <a:xfrm rot="5400000">
            <a:off x="3701830" y="3222077"/>
            <a:ext cx="480060" cy="413846"/>
          </a:xfrm>
          <a:prstGeom prst="triangle">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 name="组合 9"/>
          <p:cNvGrpSpPr/>
          <p:nvPr/>
        </p:nvGrpSpPr>
        <p:grpSpPr>
          <a:xfrm>
            <a:off x="6781077" y="1179847"/>
            <a:ext cx="684290" cy="654310"/>
            <a:chOff x="6130971" y="1234452"/>
            <a:chExt cx="684290" cy="654310"/>
          </a:xfrm>
        </p:grpSpPr>
        <p:sp>
          <p:nvSpPr>
            <p:cNvPr id="12" name="圆角矩形 11"/>
            <p:cNvSpPr/>
            <p:nvPr/>
          </p:nvSpPr>
          <p:spPr>
            <a:xfrm>
              <a:off x="6175941" y="1249442"/>
              <a:ext cx="639320" cy="639320"/>
            </a:xfrm>
            <a:prstGeom prst="roundRect">
              <a:avLst/>
            </a:prstGeom>
            <a:solidFill>
              <a:srgbClr val="99CC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30971" y="1234452"/>
              <a:ext cx="546945" cy="646331"/>
            </a:xfrm>
            <a:prstGeom prst="rect">
              <a:avLst/>
            </a:prstGeom>
            <a:noFill/>
            <a:effectLst/>
          </p:spPr>
          <p:txBody>
            <a:bodyPr wrap="none" rtlCol="0">
              <a:spAutoFit/>
            </a:bodyPr>
            <a:lstStyle/>
            <a:p>
              <a:r>
                <a:rPr lang="en-US" altLang="zh-CN" sz="3200" b="1" dirty="0" smtClean="0"/>
                <a:t>  </a:t>
              </a:r>
              <a:r>
                <a:rPr lang="en-US" altLang="zh-CN" sz="3600" dirty="0" smtClean="0">
                  <a:solidFill>
                    <a:srgbClr val="FEFEFE"/>
                  </a:solidFill>
                  <a:latin typeface="Impact" panose="020B0806030902050204" pitchFamily="34" charset="0"/>
                </a:rPr>
                <a:t>1</a:t>
              </a:r>
              <a:endParaRPr lang="en-US" altLang="zh-CN" sz="2800" dirty="0" smtClean="0">
                <a:solidFill>
                  <a:srgbClr val="FEFEFE"/>
                </a:solidFill>
                <a:latin typeface="Impact" panose="020B0806030902050204" pitchFamily="34" charset="0"/>
              </a:endParaRPr>
            </a:p>
          </p:txBody>
        </p:sp>
      </p:grpSp>
      <p:grpSp>
        <p:nvGrpSpPr>
          <p:cNvPr id="15" name="组合 14"/>
          <p:cNvGrpSpPr/>
          <p:nvPr/>
        </p:nvGrpSpPr>
        <p:grpSpPr>
          <a:xfrm>
            <a:off x="6766087" y="2126221"/>
            <a:ext cx="699280" cy="654310"/>
            <a:chOff x="6115981" y="2180826"/>
            <a:chExt cx="699280" cy="654310"/>
          </a:xfrm>
        </p:grpSpPr>
        <p:sp>
          <p:nvSpPr>
            <p:cNvPr id="16" name="圆角矩形 15"/>
            <p:cNvSpPr/>
            <p:nvPr/>
          </p:nvSpPr>
          <p:spPr>
            <a:xfrm>
              <a:off x="6175941" y="2195816"/>
              <a:ext cx="639320" cy="639320"/>
            </a:xfrm>
            <a:prstGeom prst="roundRect">
              <a:avLst/>
            </a:prstGeom>
            <a:solidFill>
              <a:srgbClr val="99CC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115981" y="2180826"/>
              <a:ext cx="603050" cy="646331"/>
            </a:xfrm>
            <a:prstGeom prst="rect">
              <a:avLst/>
            </a:prstGeom>
            <a:noFill/>
            <a:effectLst/>
          </p:spPr>
          <p:txBody>
            <a:bodyPr wrap="none" rtlCol="0">
              <a:spAutoFit/>
            </a:bodyPr>
            <a:lstStyle/>
            <a:p>
              <a:r>
                <a:rPr lang="en-US" altLang="zh-CN" sz="3200" b="1" dirty="0" smtClean="0"/>
                <a:t>  </a:t>
              </a:r>
              <a:r>
                <a:rPr lang="en-US" altLang="zh-CN" sz="3600" dirty="0" smtClean="0">
                  <a:solidFill>
                    <a:srgbClr val="FEFEFE"/>
                  </a:solidFill>
                  <a:latin typeface="Impact" panose="020B0806030902050204" pitchFamily="34" charset="0"/>
                </a:rPr>
                <a:t>2</a:t>
              </a:r>
              <a:endParaRPr lang="en-US" altLang="zh-CN" sz="2800" dirty="0" smtClean="0">
                <a:solidFill>
                  <a:srgbClr val="FEFEFE"/>
                </a:solidFill>
                <a:latin typeface="Impact" panose="020B0806030902050204" pitchFamily="34" charset="0"/>
              </a:endParaRPr>
            </a:p>
          </p:txBody>
        </p:sp>
      </p:grpSp>
      <p:grpSp>
        <p:nvGrpSpPr>
          <p:cNvPr id="22" name="组合 21"/>
          <p:cNvGrpSpPr/>
          <p:nvPr/>
        </p:nvGrpSpPr>
        <p:grpSpPr>
          <a:xfrm>
            <a:off x="6766087" y="3092887"/>
            <a:ext cx="699280" cy="654310"/>
            <a:chOff x="6115981" y="3147492"/>
            <a:chExt cx="699280" cy="654310"/>
          </a:xfrm>
        </p:grpSpPr>
        <p:sp>
          <p:nvSpPr>
            <p:cNvPr id="23" name="圆角矩形 22"/>
            <p:cNvSpPr/>
            <p:nvPr/>
          </p:nvSpPr>
          <p:spPr>
            <a:xfrm>
              <a:off x="6175941" y="3162482"/>
              <a:ext cx="639320" cy="639320"/>
            </a:xfrm>
            <a:prstGeom prst="roundRect">
              <a:avLst/>
            </a:prstGeom>
            <a:solidFill>
              <a:srgbClr val="99CC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115981" y="3147492"/>
              <a:ext cx="615874" cy="646331"/>
            </a:xfrm>
            <a:prstGeom prst="rect">
              <a:avLst/>
            </a:prstGeom>
            <a:noFill/>
            <a:effectLst/>
          </p:spPr>
          <p:txBody>
            <a:bodyPr wrap="none" rtlCol="0">
              <a:spAutoFit/>
            </a:bodyPr>
            <a:lstStyle/>
            <a:p>
              <a:r>
                <a:rPr lang="en-US" altLang="zh-CN" sz="3200" b="1" dirty="0" smtClean="0"/>
                <a:t>  </a:t>
              </a:r>
              <a:r>
                <a:rPr lang="en-US" altLang="zh-CN" sz="3600" dirty="0">
                  <a:solidFill>
                    <a:srgbClr val="FEFEFE"/>
                  </a:solidFill>
                  <a:latin typeface="Impact" panose="020B0806030902050204" pitchFamily="34" charset="0"/>
                </a:rPr>
                <a:t>3</a:t>
              </a:r>
              <a:endParaRPr lang="en-US" altLang="zh-CN" sz="2800" dirty="0" smtClean="0">
                <a:solidFill>
                  <a:srgbClr val="FEFEFE"/>
                </a:solidFill>
                <a:latin typeface="Impact" panose="020B0806030902050204" pitchFamily="34" charset="0"/>
              </a:endParaRPr>
            </a:p>
          </p:txBody>
        </p:sp>
      </p:grpSp>
      <p:grpSp>
        <p:nvGrpSpPr>
          <p:cNvPr id="25" name="组合 24"/>
          <p:cNvGrpSpPr/>
          <p:nvPr/>
        </p:nvGrpSpPr>
        <p:grpSpPr>
          <a:xfrm>
            <a:off x="6766087" y="4072350"/>
            <a:ext cx="699280" cy="654310"/>
            <a:chOff x="6115981" y="4126955"/>
            <a:chExt cx="699280" cy="654310"/>
          </a:xfrm>
        </p:grpSpPr>
        <p:sp>
          <p:nvSpPr>
            <p:cNvPr id="26" name="圆角矩形 25"/>
            <p:cNvSpPr/>
            <p:nvPr/>
          </p:nvSpPr>
          <p:spPr>
            <a:xfrm>
              <a:off x="6175941" y="4141945"/>
              <a:ext cx="639320" cy="639320"/>
            </a:xfrm>
            <a:prstGeom prst="roundRect">
              <a:avLst/>
            </a:prstGeom>
            <a:solidFill>
              <a:srgbClr val="99CC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115981" y="4126955"/>
              <a:ext cx="601447" cy="646331"/>
            </a:xfrm>
            <a:prstGeom prst="rect">
              <a:avLst/>
            </a:prstGeom>
            <a:noFill/>
            <a:effectLst/>
          </p:spPr>
          <p:txBody>
            <a:bodyPr wrap="none" rtlCol="0">
              <a:spAutoFit/>
            </a:bodyPr>
            <a:lstStyle/>
            <a:p>
              <a:r>
                <a:rPr lang="en-US" altLang="zh-CN" sz="3200" b="1" dirty="0" smtClean="0"/>
                <a:t>  </a:t>
              </a:r>
              <a:r>
                <a:rPr lang="en-US" altLang="zh-CN" sz="3600" dirty="0" smtClean="0">
                  <a:solidFill>
                    <a:srgbClr val="FEFEFE"/>
                  </a:solidFill>
                  <a:latin typeface="Impact" panose="020B0806030902050204" pitchFamily="34" charset="0"/>
                </a:rPr>
                <a:t>4</a:t>
              </a:r>
              <a:endParaRPr lang="en-US" altLang="zh-CN" sz="2800" dirty="0" smtClean="0">
                <a:solidFill>
                  <a:srgbClr val="FEFEFE"/>
                </a:solidFill>
                <a:latin typeface="Impact" panose="020B0806030902050204" pitchFamily="34" charset="0"/>
              </a:endParaRPr>
            </a:p>
          </p:txBody>
        </p:sp>
      </p:grpSp>
      <p:grpSp>
        <p:nvGrpSpPr>
          <p:cNvPr id="28" name="组合 27"/>
          <p:cNvGrpSpPr/>
          <p:nvPr/>
        </p:nvGrpSpPr>
        <p:grpSpPr>
          <a:xfrm>
            <a:off x="6766087" y="5072679"/>
            <a:ext cx="699280" cy="646331"/>
            <a:chOff x="6115981" y="5127284"/>
            <a:chExt cx="699280" cy="646331"/>
          </a:xfrm>
        </p:grpSpPr>
        <p:sp>
          <p:nvSpPr>
            <p:cNvPr id="29" name="圆角矩形 28"/>
            <p:cNvSpPr/>
            <p:nvPr/>
          </p:nvSpPr>
          <p:spPr>
            <a:xfrm>
              <a:off x="6175941" y="5128419"/>
              <a:ext cx="639320" cy="639320"/>
            </a:xfrm>
            <a:prstGeom prst="roundRect">
              <a:avLst/>
            </a:prstGeom>
            <a:solidFill>
              <a:srgbClr val="99CC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115981" y="5127284"/>
              <a:ext cx="619080" cy="646331"/>
            </a:xfrm>
            <a:prstGeom prst="rect">
              <a:avLst/>
            </a:prstGeom>
            <a:noFill/>
            <a:effectLst/>
          </p:spPr>
          <p:txBody>
            <a:bodyPr wrap="none" rtlCol="0">
              <a:spAutoFit/>
            </a:bodyPr>
            <a:lstStyle/>
            <a:p>
              <a:r>
                <a:rPr lang="en-US" altLang="zh-CN" sz="3200" b="1" dirty="0" smtClean="0"/>
                <a:t>  </a:t>
              </a:r>
              <a:r>
                <a:rPr lang="en-US" altLang="zh-CN" sz="3600" dirty="0">
                  <a:solidFill>
                    <a:srgbClr val="FEFEFE"/>
                  </a:solidFill>
                  <a:latin typeface="Impact" panose="020B0806030902050204" pitchFamily="34" charset="0"/>
                </a:rPr>
                <a:t>5</a:t>
              </a:r>
              <a:endParaRPr lang="en-US" altLang="zh-CN" sz="2800" dirty="0" smtClean="0">
                <a:solidFill>
                  <a:srgbClr val="FEFEFE"/>
                </a:solidFill>
                <a:latin typeface="Impact" panose="020B0806030902050204" pitchFamily="34" charset="0"/>
              </a:endParaRPr>
            </a:p>
          </p:txBody>
        </p:sp>
      </p:grpSp>
      <p:sp>
        <p:nvSpPr>
          <p:cNvPr id="31" name="文本框 30"/>
          <p:cNvSpPr txBox="1"/>
          <p:nvPr/>
        </p:nvSpPr>
        <p:spPr>
          <a:xfrm>
            <a:off x="7924427" y="1248164"/>
            <a:ext cx="800219" cy="461665"/>
          </a:xfrm>
          <a:prstGeom prst="rect">
            <a:avLst/>
          </a:prstGeom>
          <a:noFill/>
        </p:spPr>
        <p:txBody>
          <a:bodyPr wrap="none" rtlCol="0">
            <a:spAutoFit/>
          </a:bodyPr>
          <a:lstStyle/>
          <a:p>
            <a:r>
              <a:rPr lang="zh-CN" altLang="en-US" sz="2400" b="1" dirty="0" smtClean="0">
                <a:solidFill>
                  <a:schemeClr val="bg1"/>
                </a:solidFill>
                <a:latin typeface="Microsoft YaHei" panose="020B0503020204020204" pitchFamily="34" charset="-122"/>
                <a:ea typeface="Microsoft YaHei" panose="020B0503020204020204" pitchFamily="34" charset="-122"/>
              </a:rPr>
              <a:t>介绍</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2" name="文本框 31"/>
          <p:cNvSpPr txBox="1"/>
          <p:nvPr/>
        </p:nvSpPr>
        <p:spPr>
          <a:xfrm>
            <a:off x="7924427" y="3204125"/>
            <a:ext cx="1415772" cy="461665"/>
          </a:xfrm>
          <a:prstGeom prst="rect">
            <a:avLst/>
          </a:prstGeom>
          <a:noFill/>
        </p:spPr>
        <p:txBody>
          <a:bodyPr wrap="none" rtlCol="0">
            <a:spAutoFit/>
          </a:bodyPr>
          <a:lstStyle/>
          <a:p>
            <a:r>
              <a:rPr lang="zh-CN" altLang="en-US" sz="2400" b="1" dirty="0" smtClean="0">
                <a:solidFill>
                  <a:schemeClr val="bg1"/>
                </a:solidFill>
                <a:latin typeface="Microsoft YaHei" panose="020B0503020204020204" pitchFamily="34" charset="-122"/>
                <a:ea typeface="Microsoft YaHei" panose="020B0503020204020204" pitchFamily="34" charset="-122"/>
              </a:rPr>
              <a:t>图像处理</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3" name="文本框 32"/>
          <p:cNvSpPr txBox="1"/>
          <p:nvPr/>
        </p:nvSpPr>
        <p:spPr>
          <a:xfrm>
            <a:off x="7924427" y="2234884"/>
            <a:ext cx="2339102" cy="461665"/>
          </a:xfrm>
          <a:prstGeom prst="rect">
            <a:avLst/>
          </a:prstGeom>
          <a:noFill/>
        </p:spPr>
        <p:txBody>
          <a:bodyPr wrap="none" rtlCol="0">
            <a:spAutoFit/>
          </a:bodyPr>
          <a:lstStyle/>
          <a:p>
            <a:r>
              <a:rPr lang="zh-CN" altLang="en-US" sz="2400" b="1" dirty="0" smtClean="0">
                <a:solidFill>
                  <a:schemeClr val="bg1"/>
                </a:solidFill>
                <a:latin typeface="Microsoft YaHei" panose="020B0503020204020204" pitchFamily="34" charset="-122"/>
                <a:ea typeface="Microsoft YaHei" panose="020B0503020204020204" pitchFamily="34" charset="-122"/>
              </a:rPr>
              <a:t>关键理论与技术</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4" name="文本框 33"/>
          <p:cNvSpPr txBox="1"/>
          <p:nvPr/>
        </p:nvSpPr>
        <p:spPr>
          <a:xfrm>
            <a:off x="7924427" y="4145625"/>
            <a:ext cx="1415772" cy="461665"/>
          </a:xfrm>
          <a:prstGeom prst="rect">
            <a:avLst/>
          </a:prstGeom>
          <a:noFill/>
        </p:spPr>
        <p:txBody>
          <a:bodyPr wrap="none" rtlCol="0">
            <a:spAutoFit/>
          </a:bodyPr>
          <a:lstStyle/>
          <a:p>
            <a:r>
              <a:rPr lang="zh-CN" altLang="en-US" sz="2400" b="1" dirty="0" smtClean="0">
                <a:solidFill>
                  <a:schemeClr val="bg1"/>
                </a:solidFill>
                <a:latin typeface="Microsoft YaHei" panose="020B0503020204020204" pitchFamily="34" charset="-122"/>
                <a:ea typeface="Microsoft YaHei" panose="020B0503020204020204" pitchFamily="34" charset="-122"/>
              </a:rPr>
              <a:t>平台构建</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5" name="文本框 34"/>
          <p:cNvSpPr txBox="1"/>
          <p:nvPr/>
        </p:nvSpPr>
        <p:spPr>
          <a:xfrm>
            <a:off x="7924426" y="5138560"/>
            <a:ext cx="1415772" cy="461665"/>
          </a:xfrm>
          <a:prstGeom prst="rect">
            <a:avLst/>
          </a:prstGeom>
          <a:noFill/>
        </p:spPr>
        <p:txBody>
          <a:bodyPr wrap="none" rtlCol="0">
            <a:spAutoFit/>
          </a:bodyPr>
          <a:lstStyle/>
          <a:p>
            <a:r>
              <a:rPr lang="zh-CN" altLang="en-US" sz="2400" b="1" dirty="0" smtClean="0">
                <a:solidFill>
                  <a:schemeClr val="bg1"/>
                </a:solidFill>
                <a:latin typeface="Microsoft YaHei" panose="020B0503020204020204" pitchFamily="34" charset="-122"/>
                <a:ea typeface="Microsoft YaHei" panose="020B0503020204020204" pitchFamily="34" charset="-122"/>
              </a:rPr>
              <a:t>结果分析</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980000" y="2348865"/>
            <a:ext cx="2160270" cy="2160270"/>
            <a:chOff x="980000" y="2348865"/>
            <a:chExt cx="2160270" cy="2160270"/>
          </a:xfrm>
          <a:solidFill>
            <a:srgbClr val="99CC03"/>
          </a:solidFill>
        </p:grpSpPr>
        <p:sp>
          <p:nvSpPr>
            <p:cNvPr id="3" name="椭圆 2"/>
            <p:cNvSpPr/>
            <p:nvPr/>
          </p:nvSpPr>
          <p:spPr>
            <a:xfrm>
              <a:off x="980000" y="2348865"/>
              <a:ext cx="2160270" cy="21602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文本框 20"/>
            <p:cNvSpPr>
              <a:spLocks noChangeArrowheads="1"/>
            </p:cNvSpPr>
            <p:nvPr/>
          </p:nvSpPr>
          <p:spPr bwMode="auto">
            <a:xfrm>
              <a:off x="1078135" y="3019458"/>
              <a:ext cx="1963999" cy="8309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8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目 </a:t>
              </a:r>
              <a:r>
                <a:rPr lang="zh-CN" altLang="en-US" sz="4800" b="1" dirty="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  录</a:t>
              </a:r>
              <a:endParaRPr lang="en-US" sz="4800" b="1"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37" name="矩形 36"/>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096728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1000"/>
                                        <p:tgtEl>
                                          <p:spTgt spid="2"/>
                                        </p:tgtEl>
                                      </p:cBhvr>
                                    </p:animEffect>
                                  </p:childTnLst>
                                </p:cTn>
                              </p:par>
                            </p:childTnLst>
                          </p:cTn>
                        </p:par>
                        <p:par>
                          <p:cTn id="12" fill="hold">
                            <p:stCondLst>
                              <p:cond delay="1500"/>
                            </p:stCondLst>
                            <p:childTnLst>
                              <p:par>
                                <p:cTn id="13" presetID="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1+#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8"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1+#ppt_w/2"/>
                                          </p:val>
                                        </p:tav>
                                        <p:tav tm="100000">
                                          <p:val>
                                            <p:strVal val="#ppt_x"/>
                                          </p:val>
                                        </p:tav>
                                      </p:tavLst>
                                    </p:anim>
                                    <p:anim calcmode="lin" valueType="num">
                                      <p:cBhvr additive="base">
                                        <p:cTn id="34" dur="500" fill="hold"/>
                                        <p:tgtEl>
                                          <p:spTgt spid="3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0-#ppt_w/2"/>
                                          </p:val>
                                        </p:tav>
                                        <p:tav tm="100000">
                                          <p:val>
                                            <p:strVal val="#ppt_x"/>
                                          </p:val>
                                        </p:tav>
                                      </p:tavLst>
                                    </p:anim>
                                    <p:anim calcmode="lin" valueType="num">
                                      <p:cBhvr additive="base">
                                        <p:cTn id="39" dur="500" fill="hold"/>
                                        <p:tgtEl>
                                          <p:spTgt spid="22"/>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1+#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8"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0-#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1+#ppt_w/2"/>
                                          </p:val>
                                        </p:tav>
                                        <p:tav tm="100000">
                                          <p:val>
                                            <p:strVal val="#ppt_x"/>
                                          </p:val>
                                        </p:tav>
                                      </p:tavLst>
                                    </p:anim>
                                    <p:anim calcmode="lin" valueType="num">
                                      <p:cBhvr additive="base">
                                        <p:cTn id="52" dur="500" fill="hold"/>
                                        <p:tgtEl>
                                          <p:spTgt spid="34"/>
                                        </p:tgtEl>
                                        <p:attrNameLst>
                                          <p:attrName>ppt_y</p:attrName>
                                        </p:attrNameLst>
                                      </p:cBhvr>
                                      <p:tavLst>
                                        <p:tav tm="0">
                                          <p:val>
                                            <p:strVal val="#ppt_y"/>
                                          </p:val>
                                        </p:tav>
                                        <p:tav tm="100000">
                                          <p:val>
                                            <p:strVal val="#ppt_y"/>
                                          </p:val>
                                        </p:tav>
                                      </p:tavLst>
                                    </p:anim>
                                  </p:childTnLst>
                                </p:cTn>
                              </p:par>
                            </p:childTnLst>
                          </p:cTn>
                        </p:par>
                        <p:par>
                          <p:cTn id="53" fill="hold">
                            <p:stCondLst>
                              <p:cond delay="4000"/>
                            </p:stCondLst>
                            <p:childTnLst>
                              <p:par>
                                <p:cTn id="54" presetID="2" presetClass="entr" presetSubtype="8"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0-#ppt_w/2"/>
                                          </p:val>
                                        </p:tav>
                                        <p:tav tm="100000">
                                          <p:val>
                                            <p:strVal val="#ppt_x"/>
                                          </p:val>
                                        </p:tav>
                                      </p:tavLst>
                                    </p:anim>
                                    <p:anim calcmode="lin" valueType="num">
                                      <p:cBhvr additive="base">
                                        <p:cTn id="57" dur="500" fill="hold"/>
                                        <p:tgtEl>
                                          <p:spTgt spid="28"/>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additive="base">
                                        <p:cTn id="60" dur="500" fill="hold"/>
                                        <p:tgtEl>
                                          <p:spTgt spid="35"/>
                                        </p:tgtEl>
                                        <p:attrNameLst>
                                          <p:attrName>ppt_x</p:attrName>
                                        </p:attrNameLst>
                                      </p:cBhvr>
                                      <p:tavLst>
                                        <p:tav tm="0">
                                          <p:val>
                                            <p:strVal val="1+#ppt_w/2"/>
                                          </p:val>
                                        </p:tav>
                                        <p:tav tm="100000">
                                          <p:val>
                                            <p:strVal val="#ppt_x"/>
                                          </p:val>
                                        </p:tav>
                                      </p:tavLst>
                                    </p:anim>
                                    <p:anim calcmode="lin" valueType="num">
                                      <p:cBhvr additive="base">
                                        <p:cTn id="61"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 grpId="0"/>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130950" y="4982971"/>
            <a:ext cx="2339102" cy="461665"/>
          </a:xfrm>
          <a:prstGeom prst="rect">
            <a:avLst/>
          </a:prstGeom>
          <a:noFill/>
          <a:effectLst/>
        </p:spPr>
        <p:txBody>
          <a:bodyPr wrap="none" rtlCol="0">
            <a:spAutoFit/>
          </a:bodyPr>
          <a:lstStyle/>
          <a:p>
            <a:r>
              <a:rPr lang="zh-CN" altLang="en-US" sz="2400" dirty="0" smtClean="0">
                <a:solidFill>
                  <a:srgbClr val="555555"/>
                </a:solidFill>
                <a:latin typeface="微软雅黑" panose="020B0503020204020204" pitchFamily="34" charset="-122"/>
                <a:ea typeface="微软雅黑" panose="020B0503020204020204" pitchFamily="34" charset="-122"/>
              </a:rPr>
              <a:t>答辩人：</a:t>
            </a:r>
            <a:r>
              <a:rPr lang="zh-CN" altLang="en-US" sz="2400" dirty="0">
                <a:solidFill>
                  <a:srgbClr val="99CC03"/>
                </a:solidFill>
                <a:latin typeface="微软雅黑" panose="020B0503020204020204" pitchFamily="34" charset="-122"/>
                <a:ea typeface="微软雅黑" panose="020B0503020204020204" pitchFamily="34" charset="-122"/>
              </a:rPr>
              <a:t>董</a:t>
            </a:r>
            <a:r>
              <a:rPr lang="zh-CN" altLang="en-US" sz="2400" dirty="0" smtClean="0">
                <a:solidFill>
                  <a:srgbClr val="99CC03"/>
                </a:solidFill>
                <a:latin typeface="微软雅黑" panose="020B0503020204020204" pitchFamily="34" charset="-122"/>
                <a:ea typeface="微软雅黑" panose="020B0503020204020204" pitchFamily="34" charset="-122"/>
              </a:rPr>
              <a:t>云龙</a:t>
            </a:r>
          </a:p>
        </p:txBody>
      </p:sp>
      <p:sp>
        <p:nvSpPr>
          <p:cNvPr id="15" name="文本框 14"/>
          <p:cNvSpPr txBox="1"/>
          <p:nvPr/>
        </p:nvSpPr>
        <p:spPr>
          <a:xfrm>
            <a:off x="5958213" y="4982971"/>
            <a:ext cx="2339102" cy="461665"/>
          </a:xfrm>
          <a:prstGeom prst="rect">
            <a:avLst/>
          </a:prstGeom>
          <a:noFill/>
          <a:effectLst/>
        </p:spPr>
        <p:txBody>
          <a:bodyPr wrap="none" rtlCol="0">
            <a:spAutoFit/>
          </a:bodyPr>
          <a:lstStyle/>
          <a:p>
            <a:r>
              <a:rPr lang="zh-CN" altLang="en-US" sz="2400" dirty="0" smtClean="0">
                <a:solidFill>
                  <a:srgbClr val="555555"/>
                </a:solidFill>
                <a:latin typeface="微软雅黑" panose="020B0503020204020204" pitchFamily="34" charset="-122"/>
                <a:ea typeface="微软雅黑" panose="020B0503020204020204" pitchFamily="34" charset="-122"/>
              </a:rPr>
              <a:t>指导老师：</a:t>
            </a:r>
            <a:r>
              <a:rPr lang="zh-CN" altLang="en-US" sz="2400" dirty="0" smtClean="0">
                <a:solidFill>
                  <a:srgbClr val="99CC03"/>
                </a:solidFill>
                <a:latin typeface="微软雅黑" panose="020B0503020204020204" pitchFamily="34" charset="-122"/>
                <a:ea typeface="微软雅黑" panose="020B0503020204020204" pitchFamily="34" charset="-122"/>
              </a:rPr>
              <a:t>袁烨</a:t>
            </a:r>
          </a:p>
        </p:txBody>
      </p:sp>
      <p:sp>
        <p:nvSpPr>
          <p:cNvPr id="12" name="文本框 11"/>
          <p:cNvSpPr txBox="1"/>
          <p:nvPr/>
        </p:nvSpPr>
        <p:spPr>
          <a:xfrm>
            <a:off x="4300501" y="1712426"/>
            <a:ext cx="3262432" cy="1323439"/>
          </a:xfrm>
          <a:prstGeom prst="rect">
            <a:avLst/>
          </a:prstGeom>
          <a:noFill/>
          <a:effectLst/>
        </p:spPr>
        <p:txBody>
          <a:bodyPr wrap="none" rtlCol="0">
            <a:spAutoFit/>
          </a:bodyPr>
          <a:lstStyle/>
          <a:p>
            <a:r>
              <a:rPr lang="zh-CN" altLang="en-US" sz="8000" b="1" dirty="0" smtClean="0">
                <a:solidFill>
                  <a:srgbClr val="99CC03"/>
                </a:solidFill>
                <a:latin typeface="微软雅黑" panose="020B0503020204020204" pitchFamily="34" charset="-122"/>
                <a:ea typeface="微软雅黑" panose="020B0503020204020204" pitchFamily="34" charset="-122"/>
              </a:rPr>
              <a:t>谢谢</a:t>
            </a:r>
            <a:r>
              <a:rPr lang="zh-CN" altLang="en-US" sz="8000" b="1" dirty="0">
                <a:solidFill>
                  <a:srgbClr val="555555"/>
                </a:solidFill>
                <a:latin typeface="微软雅黑" panose="020B0503020204020204" pitchFamily="34" charset="-122"/>
                <a:ea typeface="微软雅黑" panose="020B0503020204020204" pitchFamily="34" charset="-122"/>
              </a:rPr>
              <a:t>！</a:t>
            </a:r>
            <a:endParaRPr lang="zh-CN" altLang="en-US" sz="8000" b="1" dirty="0" smtClean="0">
              <a:solidFill>
                <a:srgbClr val="55555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429942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6355080"/>
            <a:ext cx="12192000" cy="50292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p:nvSpPr>
        <p:spPr>
          <a:xfrm>
            <a:off x="2524125" y="3603456"/>
            <a:ext cx="7138638" cy="1200329"/>
          </a:xfrm>
          <a:prstGeom prst="rect">
            <a:avLst/>
          </a:prstGeom>
        </p:spPr>
        <p:txBody>
          <a:bodyPr wrap="square">
            <a:spAutoFit/>
          </a:bodyPr>
          <a:lstStyle/>
          <a:p>
            <a:pPr algn="ctr"/>
            <a:r>
              <a:rPr lang="zh-CN" altLang="en-US" sz="7200" b="1" dirty="0" smtClean="0">
                <a:solidFill>
                  <a:srgbClr val="99CC03"/>
                </a:solidFill>
                <a:latin typeface="Agency FB" panose="020B0503020202020204" pitchFamily="34" charset="0"/>
                <a:ea typeface="微软雅黑" panose="020B0503020204020204" pitchFamily="34" charset="-122"/>
              </a:rPr>
              <a:t>介绍</a:t>
            </a:r>
            <a:endParaRPr lang="en-US" altLang="zh-CN" sz="7200" b="1" dirty="0">
              <a:solidFill>
                <a:srgbClr val="99CC03"/>
              </a:solidFill>
              <a:latin typeface="Agency FB" panose="020B0503020202020204" pitchFamily="34" charset="0"/>
              <a:ea typeface="微软雅黑" panose="020B0503020204020204" pitchFamily="34" charset="-122"/>
            </a:endParaRPr>
          </a:p>
        </p:txBody>
      </p:sp>
      <p:cxnSp>
        <p:nvCxnSpPr>
          <p:cNvPr id="8" name="直接连接符 7"/>
          <p:cNvCxnSpPr/>
          <p:nvPr/>
        </p:nvCxnSpPr>
        <p:spPr>
          <a:xfrm>
            <a:off x="2524125" y="3357235"/>
            <a:ext cx="7138638" cy="0"/>
          </a:xfrm>
          <a:prstGeom prst="line">
            <a:avLst/>
          </a:prstGeom>
          <a:ln>
            <a:solidFill>
              <a:srgbClr val="99CC03"/>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248405" y="1292268"/>
            <a:ext cx="1716066" cy="1716066"/>
          </a:xfrm>
          <a:prstGeom prst="roundRect">
            <a:avLst>
              <a:gd name="adj" fmla="val 13517"/>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530629" y="1488581"/>
            <a:ext cx="1125629" cy="1323439"/>
          </a:xfrm>
          <a:prstGeom prst="rect">
            <a:avLst/>
          </a:prstGeom>
          <a:noFill/>
          <a:effectLst/>
        </p:spPr>
        <p:txBody>
          <a:bodyPr wrap="none" rtlCol="0">
            <a:spAutoFit/>
          </a:bodyPr>
          <a:lstStyle/>
          <a:p>
            <a:r>
              <a:rPr lang="en-US" altLang="zh-CN" sz="8000" dirty="0" smtClean="0">
                <a:solidFill>
                  <a:srgbClr val="99CC03"/>
                </a:solidFill>
                <a:effectLst>
                  <a:outerShdw blurRad="63500" dist="63500" dir="2700000" algn="tl" rotWithShape="0">
                    <a:prstClr val="black">
                      <a:alpha val="40000"/>
                    </a:prstClr>
                  </a:outerShdw>
                </a:effectLst>
                <a:latin typeface="Impact" panose="020B0806030902050204" pitchFamily="34" charset="0"/>
              </a:rPr>
              <a:t>01</a:t>
            </a:r>
            <a:endParaRPr lang="en-US" altLang="zh-CN" sz="6600" dirty="0" smtClean="0">
              <a:solidFill>
                <a:srgbClr val="99CC03"/>
              </a:solidFill>
              <a:effectLst>
                <a:outerShdw blurRad="63500" dist="635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28665601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2500"/>
                            </p:stCondLst>
                            <p:childTnLst>
                              <p:par>
                                <p:cTn id="15" presetID="16" presetClass="entr" presetSubtype="37"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文本框 98"/>
          <p:cNvSpPr txBox="1"/>
          <p:nvPr/>
        </p:nvSpPr>
        <p:spPr>
          <a:xfrm>
            <a:off x="879656" y="40392"/>
            <a:ext cx="2236510" cy="707886"/>
          </a:xfrm>
          <a:prstGeom prst="rect">
            <a:avLst/>
          </a:prstGeom>
          <a:noFill/>
        </p:spPr>
        <p:txBody>
          <a:bodyPr wrap="none" rtlCol="0">
            <a:spAutoFit/>
          </a:bodyPr>
          <a:lstStyle/>
          <a:p>
            <a:r>
              <a:rPr lang="zh-CN" altLang="en-US" sz="4000" b="1" dirty="0" smtClean="0">
                <a:solidFill>
                  <a:srgbClr val="99CC03"/>
                </a:solidFill>
                <a:latin typeface="Microsoft YaHei" panose="020B0503020204020204" pitchFamily="34" charset="-122"/>
                <a:ea typeface="Microsoft YaHei" panose="020B0503020204020204" pitchFamily="34" charset="-122"/>
              </a:rPr>
              <a:t>背景介绍</a:t>
            </a:r>
            <a:endParaRPr lang="zh-CN" altLang="en-US" sz="4000" b="1" dirty="0">
              <a:solidFill>
                <a:srgbClr val="99CC03"/>
              </a:solidFill>
              <a:latin typeface="Microsoft YaHei" panose="020B0503020204020204" pitchFamily="34" charset="-122"/>
              <a:ea typeface="Microsoft YaHei" panose="020B0503020204020204" pitchFamily="34" charset="-122"/>
            </a:endParaRPr>
          </a:p>
        </p:txBody>
      </p:sp>
      <p:sp>
        <p:nvSpPr>
          <p:cNvPr id="27" name="矩形 26"/>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boeing kc 46 tanker”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 y="788670"/>
            <a:ext cx="552450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dyl\Desktop\毕业设计答辩\vs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393" y="788670"/>
            <a:ext cx="6438320" cy="3257550"/>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3" descr="“大疆创新”的图片搜索结果"/>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9" name="Picture 15" descr="“大疆创新”的图片搜索结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046220"/>
            <a:ext cx="5528393" cy="28231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18655" y="5103874"/>
            <a:ext cx="5057795" cy="707886"/>
          </a:xfrm>
          <a:prstGeom prst="rect">
            <a:avLst/>
          </a:prstGeom>
          <a:noFill/>
        </p:spPr>
        <p:txBody>
          <a:bodyPr wrap="none" rtlCol="0">
            <a:spAutoFit/>
          </a:bodyPr>
          <a:lstStyle/>
          <a:p>
            <a:r>
              <a:rPr lang="zh-CN" altLang="zh-CN" sz="2000" b="1" dirty="0">
                <a:solidFill>
                  <a:srgbClr val="99CC03"/>
                </a:solidFill>
                <a:latin typeface="Microsoft YaHei" panose="020B0503020204020204" pitchFamily="34" charset="-122"/>
                <a:ea typeface="Microsoft YaHei" panose="020B0503020204020204" pitchFamily="34" charset="-122"/>
              </a:rPr>
              <a:t>视觉伺服，即基于视觉的控制系统，已成为</a:t>
            </a:r>
            <a:endParaRPr lang="en-US" altLang="zh-CN" sz="2000" b="1" dirty="0">
              <a:solidFill>
                <a:srgbClr val="99CC03"/>
              </a:solidFill>
              <a:latin typeface="Microsoft YaHei" panose="020B0503020204020204" pitchFamily="34" charset="-122"/>
              <a:ea typeface="Microsoft YaHei" panose="020B0503020204020204" pitchFamily="34" charset="-122"/>
            </a:endParaRPr>
          </a:p>
          <a:p>
            <a:r>
              <a:rPr lang="zh-CN" altLang="zh-CN" sz="2000" b="1" dirty="0">
                <a:solidFill>
                  <a:srgbClr val="99CC03"/>
                </a:solidFill>
                <a:latin typeface="Microsoft YaHei" panose="020B0503020204020204" pitchFamily="34" charset="-122"/>
                <a:ea typeface="Microsoft YaHei" panose="020B0503020204020204" pitchFamily="34" charset="-122"/>
              </a:rPr>
              <a:t>机器人领域的重要发展方向之一。</a:t>
            </a:r>
            <a:endParaRPr lang="zh-CN" altLang="en-US" sz="2000" b="1" dirty="0">
              <a:solidFill>
                <a:srgbClr val="99CC0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694383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6355080"/>
            <a:ext cx="12192000" cy="50292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p:nvSpPr>
        <p:spPr>
          <a:xfrm>
            <a:off x="2524125" y="3603456"/>
            <a:ext cx="7138638" cy="1200329"/>
          </a:xfrm>
          <a:prstGeom prst="rect">
            <a:avLst/>
          </a:prstGeom>
        </p:spPr>
        <p:txBody>
          <a:bodyPr wrap="square">
            <a:spAutoFit/>
          </a:bodyPr>
          <a:lstStyle/>
          <a:p>
            <a:pPr algn="ctr"/>
            <a:r>
              <a:rPr lang="zh-CN" altLang="en-US" sz="7200" b="1" dirty="0" smtClean="0">
                <a:solidFill>
                  <a:srgbClr val="99CC03"/>
                </a:solidFill>
                <a:latin typeface="Agency FB" panose="020B0503020202020204" pitchFamily="34" charset="0"/>
                <a:ea typeface="微软雅黑" panose="020B0503020204020204" pitchFamily="34" charset="-122"/>
              </a:rPr>
              <a:t>关键理论与技术</a:t>
            </a:r>
            <a:endParaRPr lang="en-US" altLang="zh-CN" sz="7200" b="1" dirty="0">
              <a:solidFill>
                <a:srgbClr val="99CC03"/>
              </a:solidFill>
              <a:latin typeface="Agency FB" panose="020B0503020202020204" pitchFamily="34" charset="0"/>
              <a:ea typeface="微软雅黑" panose="020B0503020204020204" pitchFamily="34" charset="-122"/>
            </a:endParaRPr>
          </a:p>
        </p:txBody>
      </p:sp>
      <p:cxnSp>
        <p:nvCxnSpPr>
          <p:cNvPr id="8" name="直接连接符 7"/>
          <p:cNvCxnSpPr/>
          <p:nvPr/>
        </p:nvCxnSpPr>
        <p:spPr>
          <a:xfrm>
            <a:off x="2524125" y="3357235"/>
            <a:ext cx="7138638" cy="0"/>
          </a:xfrm>
          <a:prstGeom prst="line">
            <a:avLst/>
          </a:prstGeom>
          <a:ln>
            <a:solidFill>
              <a:srgbClr val="99CC03"/>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248405" y="1292268"/>
            <a:ext cx="1716066" cy="1716066"/>
          </a:xfrm>
          <a:prstGeom prst="roundRect">
            <a:avLst>
              <a:gd name="adj" fmla="val 13517"/>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484909" y="1488581"/>
            <a:ext cx="1249060" cy="1323439"/>
          </a:xfrm>
          <a:prstGeom prst="rect">
            <a:avLst/>
          </a:prstGeom>
          <a:noFill/>
          <a:effectLst/>
        </p:spPr>
        <p:txBody>
          <a:bodyPr wrap="none" rtlCol="0">
            <a:spAutoFit/>
          </a:bodyPr>
          <a:lstStyle/>
          <a:p>
            <a:r>
              <a:rPr lang="en-US" altLang="zh-CN" sz="8000" dirty="0" smtClean="0">
                <a:solidFill>
                  <a:srgbClr val="99CC03"/>
                </a:solidFill>
                <a:effectLst>
                  <a:outerShdw blurRad="63500" dist="63500" dir="2700000" algn="tl" rotWithShape="0">
                    <a:prstClr val="black">
                      <a:alpha val="40000"/>
                    </a:prstClr>
                  </a:outerShdw>
                </a:effectLst>
                <a:latin typeface="Impact" panose="020B0806030902050204" pitchFamily="34" charset="0"/>
              </a:rPr>
              <a:t>02</a:t>
            </a:r>
            <a:endParaRPr lang="en-US" altLang="zh-CN" sz="6600" dirty="0" smtClean="0">
              <a:solidFill>
                <a:srgbClr val="99CC03"/>
              </a:solidFill>
              <a:effectLst>
                <a:outerShdw blurRad="63500" dist="63500" dir="2700000" algn="tl" rotWithShape="0">
                  <a:prstClr val="black">
                    <a:alpha val="40000"/>
                  </a:prstClr>
                </a:outerShdw>
              </a:effectLst>
              <a:latin typeface="Impact" panose="020B0806030902050204" pitchFamily="34" charset="0"/>
            </a:endParaRPr>
          </a:p>
        </p:txBody>
      </p:sp>
    </p:spTree>
    <p:extLst>
      <p:ext uri="{BB962C8B-B14F-4D97-AF65-F5344CB8AC3E}">
        <p14:creationId xmlns:p14="http://schemas.microsoft.com/office/powerpoint/2010/main" val="40912738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2500"/>
                            </p:stCondLst>
                            <p:childTnLst>
                              <p:par>
                                <p:cTn id="15" presetID="16" presetClass="entr" presetSubtype="37"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文本框 98"/>
          <p:cNvSpPr txBox="1"/>
          <p:nvPr/>
        </p:nvSpPr>
        <p:spPr>
          <a:xfrm>
            <a:off x="421553" y="27050"/>
            <a:ext cx="3775393" cy="707886"/>
          </a:xfrm>
          <a:prstGeom prst="rect">
            <a:avLst/>
          </a:prstGeom>
          <a:noFill/>
        </p:spPr>
        <p:txBody>
          <a:bodyPr wrap="none" rtlCol="0">
            <a:spAutoFit/>
          </a:bodyPr>
          <a:lstStyle/>
          <a:p>
            <a:pPr algn="ctr"/>
            <a:r>
              <a:rPr lang="zh-CN" altLang="en-US" sz="4000" b="1" dirty="0" smtClean="0">
                <a:solidFill>
                  <a:srgbClr val="99CC03"/>
                </a:solidFill>
                <a:latin typeface="Agency FB" panose="020B0503020202020204" pitchFamily="34" charset="0"/>
                <a:ea typeface="微软雅黑" panose="020B0503020204020204" pitchFamily="34" charset="-122"/>
              </a:rPr>
              <a:t>关键理论与技术</a:t>
            </a:r>
            <a:endParaRPr lang="en-US" altLang="zh-CN" sz="4000" b="1" dirty="0">
              <a:solidFill>
                <a:srgbClr val="99CC03"/>
              </a:solidFill>
              <a:latin typeface="Agency FB" panose="020B0503020202020204" pitchFamily="34" charset="0"/>
              <a:ea typeface="微软雅黑" panose="020B0503020204020204" pitchFamily="34" charset="-122"/>
            </a:endParaRPr>
          </a:p>
        </p:txBody>
      </p:sp>
      <p:sp>
        <p:nvSpPr>
          <p:cNvPr id="29" name="矩形 2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26190" y="967829"/>
            <a:ext cx="7739619" cy="400110"/>
          </a:xfrm>
          <a:prstGeom prst="rect">
            <a:avLst/>
          </a:prstGeom>
        </p:spPr>
        <p:txBody>
          <a:bodyPr wrap="none">
            <a:spAutoFit/>
          </a:bodyPr>
          <a:lstStyle/>
          <a:p>
            <a:r>
              <a:rPr lang="zh-CN" altLang="en-US" sz="2000" b="1" dirty="0">
                <a:solidFill>
                  <a:srgbClr val="99CC03"/>
                </a:solidFill>
                <a:latin typeface="Agency FB" panose="020B0503020202020204" pitchFamily="34" charset="0"/>
                <a:ea typeface="微软雅黑" panose="020B0503020204020204" pitchFamily="34" charset="-122"/>
              </a:rPr>
              <a:t>所有基于视觉的控制目的是将</a:t>
            </a:r>
            <a:r>
              <a:rPr lang="zh-CN" altLang="en-US" sz="2000" b="1" dirty="0" smtClean="0">
                <a:solidFill>
                  <a:srgbClr val="99CC03"/>
                </a:solidFill>
                <a:latin typeface="Agency FB" panose="020B0503020202020204" pitchFamily="34" charset="0"/>
                <a:ea typeface="微软雅黑" panose="020B0503020204020204" pitchFamily="34" charset="-122"/>
              </a:rPr>
              <a:t>误差</a:t>
            </a:r>
            <a:r>
              <a:rPr lang="en-US" altLang="zh-CN" sz="2000" b="1" dirty="0" smtClean="0">
                <a:solidFill>
                  <a:srgbClr val="99CC03"/>
                </a:solidFill>
                <a:latin typeface="微软雅黑" panose="020B0503020204020204" pitchFamily="34" charset="-122"/>
                <a:ea typeface="微软雅黑" panose="020B0503020204020204" pitchFamily="34" charset="-122"/>
              </a:rPr>
              <a:t>e(t</a:t>
            </a:r>
            <a:r>
              <a:rPr lang="en-US" altLang="zh-CN" sz="2000" b="1" dirty="0" smtClean="0">
                <a:solidFill>
                  <a:srgbClr val="99CC03"/>
                </a:solidFill>
                <a:latin typeface="Agency FB" panose="020B0503020202020204" pitchFamily="34" charset="0"/>
                <a:ea typeface="微软雅黑" panose="020B0503020204020204" pitchFamily="34" charset="-122"/>
              </a:rPr>
              <a:t>)</a:t>
            </a:r>
            <a:r>
              <a:rPr lang="zh-CN" altLang="en-US" sz="2000" b="1" dirty="0" smtClean="0">
                <a:solidFill>
                  <a:srgbClr val="99CC03"/>
                </a:solidFill>
                <a:latin typeface="Agency FB" panose="020B0503020202020204" pitchFamily="34" charset="0"/>
                <a:ea typeface="微软雅黑" panose="020B0503020204020204" pitchFamily="34" charset="-122"/>
              </a:rPr>
              <a:t>变成零，误差</a:t>
            </a:r>
            <a:r>
              <a:rPr lang="en-US" altLang="zh-CN" sz="2000" b="1" dirty="0" smtClean="0">
                <a:solidFill>
                  <a:srgbClr val="99CC03"/>
                </a:solidFill>
                <a:latin typeface="微软雅黑" panose="020B0503020204020204" pitchFamily="34" charset="-122"/>
                <a:ea typeface="微软雅黑" panose="020B0503020204020204" pitchFamily="34" charset="-122"/>
              </a:rPr>
              <a:t>e(t)</a:t>
            </a:r>
            <a:r>
              <a:rPr lang="zh-CN" altLang="en-US" sz="2000" b="1" dirty="0" smtClean="0">
                <a:solidFill>
                  <a:srgbClr val="99CC03"/>
                </a:solidFill>
                <a:latin typeface="微软雅黑" panose="020B0503020204020204" pitchFamily="34" charset="-122"/>
                <a:ea typeface="微软雅黑" panose="020B0503020204020204" pitchFamily="34" charset="-122"/>
              </a:rPr>
              <a:t>的定义如下</a:t>
            </a:r>
            <a:endParaRPr lang="zh-CN" altLang="en-US" sz="2000" b="1" dirty="0">
              <a:solidFill>
                <a:srgbClr val="99CC03"/>
              </a:solidFill>
              <a:latin typeface="Agency FB" panose="020B0503020202020204" pitchFamily="34" charset="0"/>
              <a:ea typeface="微软雅黑" panose="020B0503020204020204" pitchFamily="34" charset="-122"/>
            </a:endParaRPr>
          </a:p>
        </p:txBody>
      </p:sp>
      <p:sp>
        <p:nvSpPr>
          <p:cNvPr id="32" name="TextBox 31"/>
          <p:cNvSpPr txBox="1"/>
          <p:nvPr/>
        </p:nvSpPr>
        <p:spPr>
          <a:xfrm>
            <a:off x="4817445" y="1602909"/>
            <a:ext cx="2557110" cy="523220"/>
          </a:xfrm>
          <a:prstGeom prst="rect">
            <a:avLst/>
          </a:prstGeom>
          <a:noFill/>
        </p:spPr>
        <p:txBody>
          <a:bodyPr wrap="none" rtlCol="0">
            <a:spAutoFit/>
          </a:bodyPr>
          <a:lstStyle/>
          <a:p>
            <a:pPr algn="ctr"/>
            <a:r>
              <a:rPr lang="en-US" altLang="zh-CN" sz="2800" dirty="0" smtClean="0"/>
              <a:t>e(t)=s(m(t),a)-s*</a:t>
            </a:r>
            <a:endParaRPr lang="zh-CN" altLang="en-US" sz="2800" dirty="0"/>
          </a:p>
        </p:txBody>
      </p:sp>
      <p:sp>
        <p:nvSpPr>
          <p:cNvPr id="19" name="矩形 18"/>
          <p:cNvSpPr/>
          <p:nvPr/>
        </p:nvSpPr>
        <p:spPr>
          <a:xfrm>
            <a:off x="2267210" y="2690335"/>
            <a:ext cx="7958138" cy="1323439"/>
          </a:xfrm>
          <a:prstGeom prst="rect">
            <a:avLst/>
          </a:prstGeom>
        </p:spPr>
        <p:txBody>
          <a:bodyPr wrap="square">
            <a:spAutoFit/>
          </a:bodyPr>
          <a:lstStyle/>
          <a:p>
            <a:r>
              <a:rPr lang="zh-CN" altLang="en-US" sz="2000" b="1" dirty="0">
                <a:solidFill>
                  <a:srgbClr val="99CC03"/>
                </a:solidFill>
                <a:latin typeface="微软雅黑" panose="020B0503020204020204" pitchFamily="34" charset="-122"/>
                <a:ea typeface="微软雅黑" panose="020B0503020204020204" pitchFamily="34" charset="-122"/>
              </a:rPr>
              <a:t>其中向量</a:t>
            </a:r>
            <a:r>
              <a:rPr lang="en-US" altLang="zh-CN" sz="2000" b="1" dirty="0">
                <a:solidFill>
                  <a:srgbClr val="99CC03"/>
                </a:solidFill>
                <a:latin typeface="微软雅黑" panose="020B0503020204020204" pitchFamily="34" charset="-122"/>
                <a:ea typeface="微软雅黑" panose="020B0503020204020204" pitchFamily="34" charset="-122"/>
              </a:rPr>
              <a:t>m(t)</a:t>
            </a:r>
            <a:r>
              <a:rPr lang="zh-CN" altLang="en-US" sz="2000" b="1" dirty="0">
                <a:solidFill>
                  <a:srgbClr val="99CC03"/>
                </a:solidFill>
                <a:latin typeface="微软雅黑" panose="020B0503020204020204" pitchFamily="34" charset="-122"/>
                <a:ea typeface="微软雅黑" panose="020B0503020204020204" pitchFamily="34" charset="-122"/>
              </a:rPr>
              <a:t>是一组对图像的测量（例如图像中感兴趣点的坐标或者物体中心点的坐标等等）。</a:t>
            </a:r>
            <a:r>
              <a:rPr lang="en-US" altLang="zh-CN" sz="2000" b="1" dirty="0">
                <a:solidFill>
                  <a:srgbClr val="99CC03"/>
                </a:solidFill>
                <a:latin typeface="微软雅黑" panose="020B0503020204020204" pitchFamily="34" charset="-122"/>
                <a:ea typeface="微软雅黑" panose="020B0503020204020204" pitchFamily="34" charset="-122"/>
              </a:rPr>
              <a:t>a</a:t>
            </a:r>
            <a:r>
              <a:rPr lang="zh-CN" altLang="en-US" sz="2000" b="1" dirty="0">
                <a:solidFill>
                  <a:srgbClr val="99CC03"/>
                </a:solidFill>
                <a:latin typeface="微软雅黑" panose="020B0503020204020204" pitchFamily="34" charset="-122"/>
                <a:ea typeface="微软雅黑" panose="020B0503020204020204" pitchFamily="34" charset="-122"/>
              </a:rPr>
              <a:t>是一组表示系统先验知识的参数（相机的内部参数或者物体的三维模型）。</a:t>
            </a:r>
            <a:r>
              <a:rPr lang="en-US" altLang="zh-CN" sz="2000" b="1" dirty="0">
                <a:solidFill>
                  <a:srgbClr val="99CC03"/>
                </a:solidFill>
                <a:latin typeface="微软雅黑" panose="020B0503020204020204" pitchFamily="34" charset="-122"/>
                <a:ea typeface="微软雅黑" panose="020B0503020204020204" pitchFamily="34" charset="-122"/>
              </a:rPr>
              <a:t>m(t)</a:t>
            </a:r>
            <a:r>
              <a:rPr lang="zh-CN" altLang="en-US" sz="2000" b="1" dirty="0">
                <a:solidFill>
                  <a:srgbClr val="99CC03"/>
                </a:solidFill>
                <a:latin typeface="微软雅黑" panose="020B0503020204020204" pitchFamily="34" charset="-122"/>
                <a:ea typeface="微软雅黑" panose="020B0503020204020204" pitchFamily="34" charset="-122"/>
              </a:rPr>
              <a:t>和</a:t>
            </a:r>
            <a:r>
              <a:rPr lang="en-US" altLang="zh-CN" sz="2000" b="1" dirty="0">
                <a:solidFill>
                  <a:srgbClr val="99CC03"/>
                </a:solidFill>
                <a:latin typeface="微软雅黑" panose="020B0503020204020204" pitchFamily="34" charset="-122"/>
                <a:ea typeface="微软雅黑" panose="020B0503020204020204" pitchFamily="34" charset="-122"/>
              </a:rPr>
              <a:t>a</a:t>
            </a:r>
            <a:r>
              <a:rPr lang="zh-CN" altLang="en-US" sz="2000" b="1" dirty="0">
                <a:solidFill>
                  <a:srgbClr val="99CC03"/>
                </a:solidFill>
                <a:latin typeface="微软雅黑" panose="020B0503020204020204" pitchFamily="34" charset="-122"/>
                <a:ea typeface="微软雅黑" panose="020B0503020204020204" pitchFamily="34" charset="-122"/>
              </a:rPr>
              <a:t>用来计算出一个具有</a:t>
            </a:r>
            <a:r>
              <a:rPr lang="en-US" altLang="zh-CN" sz="2000" b="1" dirty="0">
                <a:solidFill>
                  <a:srgbClr val="99CC03"/>
                </a:solidFill>
                <a:latin typeface="微软雅黑" panose="020B0503020204020204" pitchFamily="34" charset="-122"/>
                <a:ea typeface="微软雅黑" panose="020B0503020204020204" pitchFamily="34" charset="-122"/>
              </a:rPr>
              <a:t>k</a:t>
            </a:r>
            <a:r>
              <a:rPr lang="zh-CN" altLang="en-US" sz="2000" b="1" dirty="0">
                <a:solidFill>
                  <a:srgbClr val="99CC03"/>
                </a:solidFill>
                <a:latin typeface="微软雅黑" panose="020B0503020204020204" pitchFamily="34" charset="-122"/>
                <a:ea typeface="微软雅黑" panose="020B0503020204020204" pitchFamily="34" charset="-122"/>
              </a:rPr>
              <a:t>个特征的向量</a:t>
            </a:r>
            <a:r>
              <a:rPr lang="en-US" altLang="zh-CN" sz="2000" b="1" dirty="0">
                <a:solidFill>
                  <a:srgbClr val="99CC03"/>
                </a:solidFill>
                <a:latin typeface="微软雅黑" panose="020B0503020204020204" pitchFamily="34" charset="-122"/>
                <a:ea typeface="微软雅黑" panose="020B0503020204020204" pitchFamily="34" charset="-122"/>
              </a:rPr>
              <a:t>s(m(t),a)</a:t>
            </a:r>
            <a:r>
              <a:rPr lang="zh-CN" altLang="en-US" sz="2000" b="1" dirty="0">
                <a:solidFill>
                  <a:srgbClr val="99CC03"/>
                </a:solidFill>
                <a:latin typeface="微软雅黑" panose="020B0503020204020204" pitchFamily="34" charset="-122"/>
                <a:ea typeface="微软雅黑" panose="020B0503020204020204" pitchFamily="34" charset="-122"/>
              </a:rPr>
              <a:t>，向量</a:t>
            </a:r>
            <a:r>
              <a:rPr lang="en-US" altLang="zh-CN" sz="2000" b="1" dirty="0">
                <a:solidFill>
                  <a:srgbClr val="99CC03"/>
                </a:solidFill>
                <a:latin typeface="微软雅黑" panose="020B0503020204020204" pitchFamily="34" charset="-122"/>
                <a:ea typeface="微软雅黑" panose="020B0503020204020204" pitchFamily="34" charset="-122"/>
              </a:rPr>
              <a:t>s*</a:t>
            </a:r>
            <a:r>
              <a:rPr lang="zh-CN" altLang="en-US" sz="2000" b="1" dirty="0">
                <a:solidFill>
                  <a:srgbClr val="99CC03"/>
                </a:solidFill>
                <a:latin typeface="微软雅黑" panose="020B0503020204020204" pitchFamily="34" charset="-122"/>
                <a:ea typeface="微软雅黑" panose="020B0503020204020204" pitchFamily="34" charset="-122"/>
              </a:rPr>
              <a:t>是期望值</a:t>
            </a:r>
            <a:r>
              <a:rPr lang="en-US" altLang="zh-CN" sz="2000" b="1" dirty="0">
                <a:solidFill>
                  <a:srgbClr val="99CC03"/>
                </a:solidFill>
                <a:latin typeface="微软雅黑" panose="020B0503020204020204" pitchFamily="34" charset="-122"/>
                <a:ea typeface="微软雅黑" panose="020B0503020204020204" pitchFamily="34" charset="-122"/>
              </a:rPr>
              <a:t> </a:t>
            </a:r>
            <a:endParaRPr lang="zh-CN" altLang="en-US" sz="2000" b="1" dirty="0">
              <a:solidFill>
                <a:srgbClr val="99CC03"/>
              </a:solidFill>
              <a:latin typeface="微软雅黑" panose="020B0503020204020204" pitchFamily="34" charset="-122"/>
              <a:ea typeface="微软雅黑" panose="020B0503020204020204" pitchFamily="34" charset="-122"/>
            </a:endParaRPr>
          </a:p>
        </p:txBody>
      </p:sp>
      <p:sp>
        <p:nvSpPr>
          <p:cNvPr id="20" name="矩形 19"/>
          <p:cNvSpPr/>
          <p:nvPr/>
        </p:nvSpPr>
        <p:spPr>
          <a:xfrm>
            <a:off x="2267210" y="4289762"/>
            <a:ext cx="8327771" cy="1323439"/>
          </a:xfrm>
          <a:prstGeom prst="rect">
            <a:avLst/>
          </a:prstGeom>
        </p:spPr>
        <p:txBody>
          <a:bodyPr wrap="square">
            <a:spAutoFit/>
          </a:bodyPr>
          <a:lstStyle/>
          <a:p>
            <a:r>
              <a:rPr lang="zh-CN" altLang="en-US" sz="2000" b="1" dirty="0">
                <a:solidFill>
                  <a:srgbClr val="99CC03"/>
                </a:solidFill>
                <a:latin typeface="微软雅黑" panose="020B0503020204020204" pitchFamily="34" charset="-122"/>
                <a:ea typeface="微软雅黑" panose="020B0503020204020204" pitchFamily="34" charset="-122"/>
              </a:rPr>
              <a:t>假设</a:t>
            </a:r>
            <a:r>
              <a:rPr lang="en-US" altLang="zh-CN" sz="2000" b="1" dirty="0">
                <a:solidFill>
                  <a:srgbClr val="99CC03"/>
                </a:solidFill>
                <a:latin typeface="微软雅黑" panose="020B0503020204020204" pitchFamily="34" charset="-122"/>
                <a:ea typeface="微软雅黑" panose="020B0503020204020204" pitchFamily="34" charset="-122"/>
              </a:rPr>
              <a:t>s</a:t>
            </a:r>
            <a:r>
              <a:rPr lang="zh-CN" altLang="en-US" sz="2000" b="1" dirty="0">
                <a:solidFill>
                  <a:srgbClr val="99CC03"/>
                </a:solidFill>
                <a:latin typeface="微软雅黑" panose="020B0503020204020204" pitchFamily="34" charset="-122"/>
                <a:ea typeface="微软雅黑" panose="020B0503020204020204" pitchFamily="34" charset="-122"/>
              </a:rPr>
              <a:t>*是常数的情况来讨论。视觉伺服控制策略的不同主要</a:t>
            </a:r>
            <a:r>
              <a:rPr lang="zh-CN" altLang="en-US" sz="2000" b="1" dirty="0" smtClean="0">
                <a:solidFill>
                  <a:srgbClr val="99CC03"/>
                </a:solidFill>
                <a:latin typeface="微软雅黑" panose="020B0503020204020204" pitchFamily="34" charset="-122"/>
                <a:ea typeface="微软雅黑" panose="020B0503020204020204" pitchFamily="34" charset="-122"/>
              </a:rPr>
              <a:t>体现在</a:t>
            </a:r>
            <a:r>
              <a:rPr lang="zh-CN" altLang="en-US" sz="2000" b="1" dirty="0">
                <a:solidFill>
                  <a:srgbClr val="99CC03"/>
                </a:solidFill>
                <a:latin typeface="微软雅黑" panose="020B0503020204020204" pitchFamily="34" charset="-122"/>
                <a:ea typeface="微软雅黑" panose="020B0503020204020204" pitchFamily="34" charset="-122"/>
              </a:rPr>
              <a:t>设计</a:t>
            </a:r>
            <a:r>
              <a:rPr lang="en-US" altLang="zh-CN" sz="2000" b="1" dirty="0">
                <a:solidFill>
                  <a:srgbClr val="99CC03"/>
                </a:solidFill>
                <a:latin typeface="微软雅黑" panose="020B0503020204020204" pitchFamily="34" charset="-122"/>
                <a:ea typeface="微软雅黑" panose="020B0503020204020204" pitchFamily="34" charset="-122"/>
              </a:rPr>
              <a:t>s</a:t>
            </a:r>
            <a:r>
              <a:rPr lang="zh-CN" altLang="en-US" sz="2000" b="1" dirty="0">
                <a:solidFill>
                  <a:srgbClr val="99CC03"/>
                </a:solidFill>
                <a:latin typeface="微软雅黑" panose="020B0503020204020204" pitchFamily="34" charset="-122"/>
                <a:ea typeface="微软雅黑" panose="020B0503020204020204" pitchFamily="34" charset="-122"/>
              </a:rPr>
              <a:t>的方式上。一般有两种不同的方法，基于图像的视觉伺服</a:t>
            </a:r>
            <a:r>
              <a:rPr lang="zh-CN" altLang="en-US" sz="2000" b="1" dirty="0" smtClean="0">
                <a:solidFill>
                  <a:srgbClr val="99CC03"/>
                </a:solidFill>
                <a:latin typeface="微软雅黑" panose="020B0503020204020204" pitchFamily="34" charset="-122"/>
                <a:ea typeface="微软雅黑" panose="020B0503020204020204" pitchFamily="34" charset="-122"/>
              </a:rPr>
              <a:t>，</a:t>
            </a:r>
            <a:r>
              <a:rPr lang="en-US" altLang="zh-CN" sz="2000" b="1" dirty="0" smtClean="0">
                <a:solidFill>
                  <a:srgbClr val="99CC03"/>
                </a:solidFill>
                <a:latin typeface="微软雅黑" panose="020B0503020204020204" pitchFamily="34" charset="-122"/>
                <a:ea typeface="微软雅黑" panose="020B0503020204020204" pitchFamily="34" charset="-122"/>
              </a:rPr>
              <a:t>s</a:t>
            </a:r>
            <a:r>
              <a:rPr lang="zh-CN" altLang="en-US" sz="2000" b="1" dirty="0">
                <a:solidFill>
                  <a:srgbClr val="99CC03"/>
                </a:solidFill>
                <a:latin typeface="微软雅黑" panose="020B0503020204020204" pitchFamily="34" charset="-122"/>
                <a:ea typeface="微软雅黑" panose="020B0503020204020204" pitchFamily="34" charset="-122"/>
              </a:rPr>
              <a:t>直接由一组可以在图像中立即获取的特征构成。基于位置的</a:t>
            </a:r>
            <a:r>
              <a:rPr lang="zh-CN" altLang="en-US" sz="2000" b="1" dirty="0" smtClean="0">
                <a:solidFill>
                  <a:srgbClr val="99CC03"/>
                </a:solidFill>
                <a:latin typeface="微软雅黑" panose="020B0503020204020204" pitchFamily="34" charset="-122"/>
                <a:ea typeface="微软雅黑" panose="020B0503020204020204" pitchFamily="34" charset="-122"/>
              </a:rPr>
              <a:t>视觉伺服</a:t>
            </a:r>
            <a:r>
              <a:rPr lang="zh-CN" altLang="en-US" sz="2000" b="1" dirty="0">
                <a:solidFill>
                  <a:srgbClr val="99CC03"/>
                </a:solidFill>
                <a:latin typeface="微软雅黑" panose="020B0503020204020204" pitchFamily="34" charset="-122"/>
                <a:ea typeface="微软雅黑" panose="020B0503020204020204" pitchFamily="34" charset="-122"/>
              </a:rPr>
              <a:t>，</a:t>
            </a:r>
            <a:r>
              <a:rPr lang="en-US" altLang="zh-CN" sz="2000" b="1" dirty="0">
                <a:solidFill>
                  <a:srgbClr val="99CC03"/>
                </a:solidFill>
                <a:latin typeface="微软雅黑" panose="020B0503020204020204" pitchFamily="34" charset="-122"/>
                <a:ea typeface="微软雅黑" panose="020B0503020204020204" pitchFamily="34" charset="-122"/>
              </a:rPr>
              <a:t>s</a:t>
            </a:r>
            <a:r>
              <a:rPr lang="zh-CN" altLang="en-US" sz="2000" b="1" dirty="0">
                <a:solidFill>
                  <a:srgbClr val="99CC03"/>
                </a:solidFill>
                <a:latin typeface="微软雅黑" panose="020B0503020204020204" pitchFamily="34" charset="-122"/>
                <a:ea typeface="微软雅黑" panose="020B0503020204020204" pitchFamily="34" charset="-122"/>
              </a:rPr>
              <a:t>是一组三维参数，必须从图像的测量中估计出来。</a:t>
            </a:r>
          </a:p>
        </p:txBody>
      </p:sp>
    </p:spTree>
    <p:extLst>
      <p:ext uri="{BB962C8B-B14F-4D97-AF65-F5344CB8AC3E}">
        <p14:creationId xmlns:p14="http://schemas.microsoft.com/office/powerpoint/2010/main" val="20670967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文本框 98"/>
          <p:cNvSpPr txBox="1"/>
          <p:nvPr/>
        </p:nvSpPr>
        <p:spPr>
          <a:xfrm>
            <a:off x="421553" y="27050"/>
            <a:ext cx="3775393" cy="707886"/>
          </a:xfrm>
          <a:prstGeom prst="rect">
            <a:avLst/>
          </a:prstGeom>
          <a:noFill/>
        </p:spPr>
        <p:txBody>
          <a:bodyPr wrap="none" rtlCol="0">
            <a:spAutoFit/>
          </a:bodyPr>
          <a:lstStyle/>
          <a:p>
            <a:pPr algn="ctr"/>
            <a:r>
              <a:rPr lang="zh-CN" altLang="en-US" sz="4000" b="1" dirty="0" smtClean="0">
                <a:solidFill>
                  <a:srgbClr val="99CC03"/>
                </a:solidFill>
                <a:latin typeface="Agency FB" panose="020B0503020202020204" pitchFamily="34" charset="0"/>
                <a:ea typeface="微软雅黑" panose="020B0503020204020204" pitchFamily="34" charset="-122"/>
              </a:rPr>
              <a:t>关键理论与技术</a:t>
            </a:r>
            <a:endParaRPr lang="en-US" altLang="zh-CN" sz="4000" b="1" dirty="0">
              <a:solidFill>
                <a:srgbClr val="99CC03"/>
              </a:solidFill>
              <a:latin typeface="Agency FB" panose="020B0503020202020204" pitchFamily="34" charset="0"/>
              <a:ea typeface="微软雅黑" panose="020B0503020204020204" pitchFamily="34" charset="-122"/>
            </a:endParaRPr>
          </a:p>
        </p:txBody>
      </p:sp>
      <p:sp>
        <p:nvSpPr>
          <p:cNvPr id="29" name="矩形 2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043112" y="991285"/>
            <a:ext cx="8105775" cy="1015663"/>
          </a:xfrm>
          <a:prstGeom prst="rect">
            <a:avLst/>
          </a:prstGeom>
        </p:spPr>
        <p:txBody>
          <a:bodyPr wrap="square">
            <a:spAutoFit/>
          </a:bodyPr>
          <a:lstStyle/>
          <a:p>
            <a:r>
              <a:rPr lang="zh-CN" altLang="en-US" sz="2000" b="1" dirty="0" smtClean="0">
                <a:solidFill>
                  <a:srgbClr val="99CC03"/>
                </a:solidFill>
                <a:latin typeface="微软雅黑" panose="020B0503020204020204" pitchFamily="34" charset="-122"/>
                <a:ea typeface="微软雅黑" panose="020B0503020204020204" pitchFamily="34" charset="-122"/>
              </a:rPr>
              <a:t>基于图像的视觉伺服控制系统不需要标定，</a:t>
            </a:r>
            <a:r>
              <a:rPr lang="zh-CN" altLang="zh-CN" sz="2000" b="1" dirty="0" smtClean="0">
                <a:solidFill>
                  <a:srgbClr val="99CC03"/>
                </a:solidFill>
                <a:latin typeface="微软雅黑" panose="020B0503020204020204" pitchFamily="34" charset="-122"/>
                <a:ea typeface="微软雅黑" panose="020B0503020204020204" pitchFamily="34" charset="-122"/>
              </a:rPr>
              <a:t>无</a:t>
            </a:r>
            <a:r>
              <a:rPr lang="zh-CN" altLang="zh-CN" sz="2000" b="1" dirty="0">
                <a:solidFill>
                  <a:srgbClr val="99CC03"/>
                </a:solidFill>
                <a:latin typeface="微软雅黑" panose="020B0503020204020204" pitchFamily="34" charset="-122"/>
                <a:ea typeface="微软雅黑" panose="020B0503020204020204" pitchFamily="34" charset="-122"/>
              </a:rPr>
              <a:t>标定视觉伺服控制系统具有更高的灵活性欲适应性，同时对模型的偏差以及图像噪声的等具有较强的鲁棒性</a:t>
            </a:r>
            <a:endParaRPr lang="zh-CN" altLang="en-US" sz="2000" b="1" dirty="0">
              <a:solidFill>
                <a:srgbClr val="99CC03"/>
              </a:solidFill>
              <a:latin typeface="微软雅黑" panose="020B0503020204020204" pitchFamily="34" charset="-122"/>
              <a:ea typeface="微软雅黑" panose="020B0503020204020204" pitchFamily="34" charset="-122"/>
            </a:endParaRPr>
          </a:p>
        </p:txBody>
      </p:sp>
      <p:sp>
        <p:nvSpPr>
          <p:cNvPr id="3" name="矩形 2"/>
          <p:cNvSpPr/>
          <p:nvPr/>
        </p:nvSpPr>
        <p:spPr>
          <a:xfrm>
            <a:off x="2043111" y="2133511"/>
            <a:ext cx="8105775" cy="400110"/>
          </a:xfrm>
          <a:prstGeom prst="rect">
            <a:avLst/>
          </a:prstGeom>
        </p:spPr>
        <p:txBody>
          <a:bodyPr wrap="square">
            <a:spAutoFit/>
          </a:bodyPr>
          <a:lstStyle/>
          <a:p>
            <a:r>
              <a:rPr lang="zh-CN" altLang="en-US" sz="2000" b="1" dirty="0">
                <a:solidFill>
                  <a:srgbClr val="99CC03"/>
                </a:solidFill>
                <a:latin typeface="微软雅黑" panose="020B0503020204020204" pitchFamily="34" charset="-122"/>
                <a:ea typeface="微软雅黑" panose="020B0503020204020204" pitchFamily="34" charset="-122"/>
              </a:rPr>
              <a:t>一旦</a:t>
            </a:r>
            <a:r>
              <a:rPr lang="en-US" altLang="zh-CN" sz="2000" b="1" dirty="0">
                <a:solidFill>
                  <a:srgbClr val="99CC03"/>
                </a:solidFill>
                <a:latin typeface="微软雅黑" panose="020B0503020204020204" pitchFamily="34" charset="-122"/>
                <a:ea typeface="微软雅黑" panose="020B0503020204020204" pitchFamily="34" charset="-122"/>
              </a:rPr>
              <a:t>s</a:t>
            </a:r>
            <a:r>
              <a:rPr lang="zh-CN" altLang="en-US" sz="2000" b="1" dirty="0">
                <a:solidFill>
                  <a:srgbClr val="99CC03"/>
                </a:solidFill>
                <a:latin typeface="微软雅黑" panose="020B0503020204020204" pitchFamily="34" charset="-122"/>
                <a:ea typeface="微软雅黑" panose="020B0503020204020204" pitchFamily="34" charset="-122"/>
              </a:rPr>
              <a:t>的构建方式选择好了</a:t>
            </a:r>
            <a:r>
              <a:rPr lang="zh-CN" altLang="en-US" sz="2000" b="1" dirty="0" smtClean="0">
                <a:solidFill>
                  <a:srgbClr val="99CC03"/>
                </a:solidFill>
                <a:latin typeface="微软雅黑" panose="020B0503020204020204" pitchFamily="34" charset="-122"/>
                <a:ea typeface="微软雅黑" panose="020B0503020204020204" pitchFamily="34" charset="-122"/>
              </a:rPr>
              <a:t>，就是控制器</a:t>
            </a:r>
            <a:r>
              <a:rPr lang="zh-CN" altLang="en-US" sz="2000" b="1" dirty="0">
                <a:solidFill>
                  <a:srgbClr val="99CC03"/>
                </a:solidFill>
                <a:latin typeface="微软雅黑" panose="020B0503020204020204" pitchFamily="34" charset="-122"/>
                <a:ea typeface="微软雅黑" panose="020B0503020204020204" pitchFamily="34" charset="-122"/>
              </a:rPr>
              <a:t>的</a:t>
            </a:r>
            <a:r>
              <a:rPr lang="zh-CN" altLang="en-US" sz="2000" b="1" dirty="0" smtClean="0">
                <a:solidFill>
                  <a:srgbClr val="99CC03"/>
                </a:solidFill>
                <a:latin typeface="微软雅黑" panose="020B0503020204020204" pitchFamily="34" charset="-122"/>
                <a:ea typeface="微软雅黑" panose="020B0503020204020204" pitchFamily="34" charset="-122"/>
              </a:rPr>
              <a:t>设计。一般设计速度控制器。</a:t>
            </a:r>
            <a:endParaRPr lang="en-US" altLang="zh-CN" sz="2000" b="1" dirty="0">
              <a:solidFill>
                <a:srgbClr val="99CC03"/>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5287571" y="3046452"/>
                <a:ext cx="161685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a:rPr>
                          </m:ctrlPr>
                        </m:sSubPr>
                        <m:e>
                          <m:r>
                            <a:rPr lang="en-US" altLang="zh-CN" sz="2000" i="1">
                              <a:latin typeface="Cambria Math"/>
                            </a:rPr>
                            <m:t>𝑉</m:t>
                          </m:r>
                        </m:e>
                        <m:sub>
                          <m:r>
                            <a:rPr lang="en-US" altLang="zh-CN" sz="2000" i="1">
                              <a:latin typeface="Cambria Math"/>
                            </a:rPr>
                            <m:t>𝑐</m:t>
                          </m:r>
                        </m:sub>
                      </m:sSub>
                      <m:r>
                        <a:rPr lang="en-US" altLang="zh-CN" sz="2000">
                          <a:latin typeface="Cambria Math"/>
                        </a:rPr>
                        <m:t>=</m:t>
                      </m:r>
                      <m:d>
                        <m:dPr>
                          <m:ctrlPr>
                            <a:rPr lang="en-US" altLang="zh-CN" sz="2000" i="1">
                              <a:latin typeface="Cambria Math"/>
                            </a:rPr>
                          </m:ctrlPr>
                        </m:dPr>
                        <m:e>
                          <m:sSub>
                            <m:sSubPr>
                              <m:ctrlPr>
                                <a:rPr lang="en-US" altLang="zh-CN" sz="2000" i="1">
                                  <a:latin typeface="Cambria Math"/>
                                </a:rPr>
                              </m:ctrlPr>
                            </m:sSubPr>
                            <m:e>
                              <m:r>
                                <a:rPr lang="en-US" altLang="zh-CN" sz="2000" i="1">
                                  <a:latin typeface="Cambria Math"/>
                                </a:rPr>
                                <m:t>𝑣</m:t>
                              </m:r>
                            </m:e>
                            <m:sub>
                              <m:r>
                                <a:rPr lang="en-US" altLang="zh-CN" sz="2000" i="1">
                                  <a:latin typeface="Cambria Math"/>
                                </a:rPr>
                                <m:t>𝑐</m:t>
                              </m:r>
                            </m:sub>
                          </m:sSub>
                          <m:r>
                            <a:rPr lang="en-US" altLang="zh-CN" sz="2000" i="1">
                              <a:latin typeface="Cambria Math"/>
                            </a:rPr>
                            <m:t>,</m:t>
                          </m:r>
                          <m:sSub>
                            <m:sSubPr>
                              <m:ctrlPr>
                                <a:rPr lang="en-US" altLang="zh-CN" sz="2000" i="1">
                                  <a:latin typeface="Cambria Math"/>
                                </a:rPr>
                              </m:ctrlPr>
                            </m:sSubPr>
                            <m:e>
                              <m:r>
                                <a:rPr lang="en-US" altLang="zh-CN" sz="2000" i="1">
                                  <a:latin typeface="Cambria Math"/>
                                </a:rPr>
                                <m:t>𝑤</m:t>
                              </m:r>
                            </m:e>
                            <m:sub>
                              <m:r>
                                <a:rPr lang="en-US" altLang="zh-CN" sz="2000" i="1">
                                  <a:latin typeface="Cambria Math"/>
                                </a:rPr>
                                <m:t>𝑐</m:t>
                              </m:r>
                            </m:sub>
                          </m:sSub>
                        </m:e>
                      </m:d>
                    </m:oMath>
                  </m:oMathPara>
                </a14:m>
                <a:endParaRPr lang="en-US" altLang="zh-CN" sz="2000" dirty="0"/>
              </a:p>
            </p:txBody>
          </p:sp>
        </mc:Choice>
        <mc:Fallback xmlns="">
          <p:sp>
            <p:nvSpPr>
              <p:cNvPr id="4" name="矩形 3"/>
              <p:cNvSpPr>
                <a:spLocks noRot="1" noChangeAspect="1" noMove="1" noResize="1" noEditPoints="1" noAdjustHandles="1" noChangeArrowheads="1" noChangeShapeType="1" noTextEdit="1"/>
              </p:cNvSpPr>
              <p:nvPr/>
            </p:nvSpPr>
            <p:spPr>
              <a:xfrm>
                <a:off x="5287571" y="3046452"/>
                <a:ext cx="1616853" cy="40011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518691" y="3647568"/>
                <a:ext cx="1154611" cy="400110"/>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acc>
                        <m:accPr>
                          <m:chr m:val="̇"/>
                          <m:ctrlPr>
                            <a:rPr lang="zh-CN" altLang="en-US" sz="2000" i="1" smtClean="0">
                              <a:latin typeface="Cambria Math"/>
                            </a:rPr>
                          </m:ctrlPr>
                        </m:accPr>
                        <m:e>
                          <m:r>
                            <a:rPr lang="en-US" altLang="zh-CN" sz="2000" b="0" i="1" smtClean="0">
                              <a:latin typeface="Cambria Math"/>
                            </a:rPr>
                            <m:t>𝑠</m:t>
                          </m:r>
                        </m:e>
                      </m:acc>
                      <m:r>
                        <a:rPr lang="en-US" altLang="zh-CN" sz="2000" b="0" i="1" smtClean="0">
                          <a:latin typeface="Cambria Math"/>
                        </a:rPr>
                        <m:t>=</m:t>
                      </m:r>
                      <m:sSub>
                        <m:sSubPr>
                          <m:ctrlPr>
                            <a:rPr lang="en-US" altLang="zh-CN" sz="2000" b="0" i="1" smtClean="0">
                              <a:latin typeface="Cambria Math"/>
                            </a:rPr>
                          </m:ctrlPr>
                        </m:sSubPr>
                        <m:e>
                          <m:r>
                            <a:rPr lang="en-US" altLang="zh-CN" sz="2000" b="0" i="1" smtClean="0">
                              <a:latin typeface="Cambria Math"/>
                            </a:rPr>
                            <m:t>𝐿</m:t>
                          </m:r>
                        </m:e>
                        <m:sub>
                          <m:r>
                            <a:rPr lang="en-US" altLang="zh-CN" sz="2000" b="0" i="1" smtClean="0">
                              <a:latin typeface="Cambria Math"/>
                            </a:rPr>
                            <m:t>𝑠</m:t>
                          </m:r>
                        </m:sub>
                      </m:sSub>
                      <m:sSub>
                        <m:sSubPr>
                          <m:ctrlPr>
                            <a:rPr lang="en-US" altLang="zh-CN" sz="2000" b="0" i="1" smtClean="0">
                              <a:latin typeface="Cambria Math"/>
                            </a:rPr>
                          </m:ctrlPr>
                        </m:sSubPr>
                        <m:e>
                          <m:r>
                            <a:rPr lang="en-US" altLang="zh-CN" sz="2000" b="0" i="1" smtClean="0">
                              <a:latin typeface="Cambria Math"/>
                            </a:rPr>
                            <m:t>𝑉</m:t>
                          </m:r>
                        </m:e>
                        <m:sub>
                          <m:r>
                            <a:rPr lang="en-US" altLang="zh-CN" sz="2000" b="0" i="1" smtClean="0">
                              <a:latin typeface="Cambria Math"/>
                            </a:rPr>
                            <m:t>𝑐</m:t>
                          </m:r>
                        </m:sub>
                      </m:sSub>
                    </m:oMath>
                  </m:oMathPara>
                </a14:m>
                <a:endParaRPr lang="zh-CN" alt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518691" y="3647568"/>
                <a:ext cx="1154611" cy="40011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114670" y="4336970"/>
                <a:ext cx="208550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b="0" i="1" smtClean="0">
                              <a:latin typeface="Cambria Math"/>
                            </a:rPr>
                          </m:ctrlPr>
                        </m:accPr>
                        <m:e>
                          <m:r>
                            <a:rPr lang="en-US" altLang="zh-CN" sz="2000" b="0" i="1" smtClean="0">
                              <a:latin typeface="Cambria Math"/>
                            </a:rPr>
                            <m:t>𝑒</m:t>
                          </m:r>
                        </m:e>
                      </m:acc>
                      <m:r>
                        <a:rPr lang="en-US" altLang="zh-CN" sz="2000" b="0" i="1" smtClean="0">
                          <a:latin typeface="Cambria Math"/>
                        </a:rPr>
                        <m:t>=</m:t>
                      </m:r>
                      <m:acc>
                        <m:accPr>
                          <m:chr m:val="̇"/>
                          <m:ctrlPr>
                            <a:rPr lang="en-US" altLang="zh-CN" sz="2000" b="0" i="1" smtClean="0">
                              <a:latin typeface="Cambria Math"/>
                            </a:rPr>
                          </m:ctrlPr>
                        </m:accPr>
                        <m:e>
                          <m:r>
                            <a:rPr lang="en-US" altLang="zh-CN" sz="2000" b="0" i="1" smtClean="0">
                              <a:latin typeface="Cambria Math"/>
                            </a:rPr>
                            <m:t>𝑠</m:t>
                          </m:r>
                        </m:e>
                      </m:acc>
                      <m:r>
                        <a:rPr lang="en-US" altLang="zh-CN" sz="2000" b="0" i="0" smtClean="0">
                          <a:latin typeface="Cambria Math"/>
                        </a:rPr>
                        <m:t>    ,</m:t>
                      </m:r>
                      <m:acc>
                        <m:accPr>
                          <m:chr m:val="̇"/>
                          <m:ctrlPr>
                            <a:rPr lang="en-US" altLang="zh-CN" sz="2000" b="0" i="1" smtClean="0">
                              <a:latin typeface="Cambria Math"/>
                            </a:rPr>
                          </m:ctrlPr>
                        </m:accPr>
                        <m:e>
                          <m:r>
                            <a:rPr lang="en-US" altLang="zh-CN" sz="2000" b="0" i="1" smtClean="0">
                              <a:latin typeface="Cambria Math"/>
                            </a:rPr>
                            <m:t>𝑒</m:t>
                          </m:r>
                        </m:e>
                      </m:acc>
                      <m:r>
                        <a:rPr lang="en-US" altLang="zh-CN" sz="2000" b="0" i="1" smtClean="0">
                          <a:latin typeface="Cambria Math"/>
                        </a:rPr>
                        <m:t>=</m:t>
                      </m:r>
                      <m:sSub>
                        <m:sSubPr>
                          <m:ctrlPr>
                            <a:rPr lang="en-US" altLang="zh-CN" sz="2000" i="1">
                              <a:latin typeface="Cambria Math"/>
                            </a:rPr>
                          </m:ctrlPr>
                        </m:sSubPr>
                        <m:e>
                          <m:r>
                            <a:rPr lang="en-US" altLang="zh-CN" sz="2000" i="1">
                              <a:latin typeface="Cambria Math"/>
                            </a:rPr>
                            <m:t>𝐿</m:t>
                          </m:r>
                        </m:e>
                        <m:sub>
                          <m:r>
                            <a:rPr lang="en-US" altLang="zh-CN" sz="2000" b="0" i="1" smtClean="0">
                              <a:latin typeface="Cambria Math"/>
                            </a:rPr>
                            <m:t>𝑒</m:t>
                          </m:r>
                        </m:sub>
                      </m:sSub>
                      <m:sSub>
                        <m:sSubPr>
                          <m:ctrlPr>
                            <a:rPr lang="en-US" altLang="zh-CN" sz="2000" i="1">
                              <a:latin typeface="Cambria Math"/>
                            </a:rPr>
                          </m:ctrlPr>
                        </m:sSubPr>
                        <m:e>
                          <m:r>
                            <a:rPr lang="en-US" altLang="zh-CN" sz="2000" i="1">
                              <a:latin typeface="Cambria Math"/>
                            </a:rPr>
                            <m:t>𝑉</m:t>
                          </m:r>
                        </m:e>
                        <m:sub>
                          <m:r>
                            <a:rPr lang="en-US" altLang="zh-CN" sz="2000" i="1">
                              <a:latin typeface="Cambria Math"/>
                            </a:rPr>
                            <m:t>𝑐</m:t>
                          </m:r>
                        </m:sub>
                      </m:sSub>
                    </m:oMath>
                  </m:oMathPara>
                </a14:m>
                <a:endParaRPr lang="zh-CN" alt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114670" y="4336970"/>
                <a:ext cx="2085507" cy="4001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506123" y="4805600"/>
                <a:ext cx="11671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latin typeface="Cambria Math"/>
                            </a:rPr>
                          </m:ctrlPr>
                        </m:accPr>
                        <m:e>
                          <m:r>
                            <a:rPr lang="en-US" altLang="zh-CN" sz="2000" b="0" i="1" smtClean="0">
                              <a:latin typeface="Cambria Math"/>
                            </a:rPr>
                            <m:t>𝑒</m:t>
                          </m:r>
                        </m:e>
                      </m:acc>
                      <m:r>
                        <a:rPr lang="en-US" altLang="zh-CN" sz="2000" b="0" i="1" smtClean="0">
                          <a:latin typeface="Cambria Math"/>
                        </a:rPr>
                        <m:t>=−</m:t>
                      </m:r>
                      <m:r>
                        <a:rPr lang="zh-CN" altLang="en-US" sz="2000" b="0" i="1" smtClean="0">
                          <a:latin typeface="Cambria Math"/>
                        </a:rPr>
                        <m:t>𝜆</m:t>
                      </m:r>
                      <m:r>
                        <a:rPr lang="en-US" altLang="zh-CN" sz="2000" b="0" i="1" smtClean="0">
                          <a:latin typeface="Cambria Math"/>
                        </a:rPr>
                        <m:t>𝑒</m:t>
                      </m:r>
                    </m:oMath>
                  </m:oMathPara>
                </a14:m>
                <a:endParaRPr lang="zh-CN" alt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5506123" y="4805600"/>
                <a:ext cx="1167179" cy="40011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318030" y="5426936"/>
                <a:ext cx="15559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a:rPr>
                          </m:ctrlPr>
                        </m:sSubPr>
                        <m:e>
                          <m:sSub>
                            <m:sSubPr>
                              <m:ctrlPr>
                                <a:rPr lang="en-US" altLang="zh-CN" sz="2000" i="1">
                                  <a:latin typeface="Cambria Math"/>
                                </a:rPr>
                              </m:ctrlPr>
                            </m:sSubPr>
                            <m:e>
                              <m:r>
                                <a:rPr lang="en-US" altLang="zh-CN" sz="2000" i="1">
                                  <a:latin typeface="Cambria Math"/>
                                </a:rPr>
                                <m:t>𝐿</m:t>
                              </m:r>
                            </m:e>
                            <m:sub>
                              <m:r>
                                <a:rPr lang="en-US" altLang="zh-CN" sz="2000" b="0" i="1" smtClean="0">
                                  <a:latin typeface="Cambria Math"/>
                                </a:rPr>
                                <m:t>𝑒</m:t>
                              </m:r>
                            </m:sub>
                          </m:sSub>
                          <m:r>
                            <a:rPr lang="en-US" altLang="zh-CN" sz="2000" i="1">
                              <a:latin typeface="Cambria Math"/>
                            </a:rPr>
                            <m:t>𝑉</m:t>
                          </m:r>
                        </m:e>
                        <m:sub>
                          <m:r>
                            <a:rPr lang="en-US" altLang="zh-CN" sz="2000" i="1">
                              <a:latin typeface="Cambria Math"/>
                            </a:rPr>
                            <m:t>𝑐</m:t>
                          </m:r>
                        </m:sub>
                      </m:sSub>
                      <m:r>
                        <a:rPr lang="en-US" altLang="zh-CN" sz="2000" b="0" i="1" smtClean="0">
                          <a:latin typeface="Cambria Math"/>
                        </a:rPr>
                        <m:t>=</m:t>
                      </m:r>
                      <m:r>
                        <a:rPr lang="en-US" altLang="zh-CN" sz="2000" i="1">
                          <a:latin typeface="Cambria Math"/>
                        </a:rPr>
                        <m:t>−</m:t>
                      </m:r>
                      <m:r>
                        <a:rPr lang="zh-CN" altLang="en-US" sz="2000" i="1">
                          <a:latin typeface="Cambria Math"/>
                        </a:rPr>
                        <m:t>𝜆</m:t>
                      </m:r>
                      <m:r>
                        <a:rPr lang="en-US" altLang="zh-CN" sz="2000" i="1" smtClean="0">
                          <a:latin typeface="Cambria Math"/>
                        </a:rPr>
                        <m:t>𝑒</m:t>
                      </m:r>
                      <m:r>
                        <a:rPr lang="en-US" altLang="zh-CN" sz="2000" b="0" i="0" smtClean="0">
                          <a:latin typeface="Cambria Math"/>
                        </a:rPr>
                        <m:t> </m:t>
                      </m:r>
                    </m:oMath>
                  </m:oMathPara>
                </a14:m>
                <a:endParaRPr lang="zh-CN" alt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318030" y="5426936"/>
                <a:ext cx="1555939" cy="400110"/>
              </a:xfrm>
              <a:prstGeom prst="rect">
                <a:avLst/>
              </a:prstGeom>
              <a:blipFill rotWithShape="1">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20400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文本框 98"/>
          <p:cNvSpPr txBox="1"/>
          <p:nvPr/>
        </p:nvSpPr>
        <p:spPr>
          <a:xfrm>
            <a:off x="421553" y="27050"/>
            <a:ext cx="3775393" cy="707886"/>
          </a:xfrm>
          <a:prstGeom prst="rect">
            <a:avLst/>
          </a:prstGeom>
          <a:noFill/>
        </p:spPr>
        <p:txBody>
          <a:bodyPr wrap="none" rtlCol="0">
            <a:spAutoFit/>
          </a:bodyPr>
          <a:lstStyle/>
          <a:p>
            <a:pPr algn="ctr"/>
            <a:r>
              <a:rPr lang="zh-CN" altLang="en-US" sz="4000" b="1" dirty="0" smtClean="0">
                <a:solidFill>
                  <a:srgbClr val="99CC03"/>
                </a:solidFill>
                <a:latin typeface="Agency FB" panose="020B0503020202020204" pitchFamily="34" charset="0"/>
                <a:ea typeface="微软雅黑" panose="020B0503020204020204" pitchFamily="34" charset="-122"/>
              </a:rPr>
              <a:t>关键理论与技术</a:t>
            </a:r>
            <a:endParaRPr lang="en-US" altLang="zh-CN" sz="4000" b="1" dirty="0">
              <a:solidFill>
                <a:srgbClr val="99CC03"/>
              </a:solidFill>
              <a:latin typeface="Agency FB" panose="020B0503020202020204" pitchFamily="34" charset="0"/>
              <a:ea typeface="微软雅黑" panose="020B0503020204020204" pitchFamily="34" charset="-122"/>
            </a:endParaRPr>
          </a:p>
        </p:txBody>
      </p:sp>
      <p:sp>
        <p:nvSpPr>
          <p:cNvPr id="29" name="矩形 2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929007" y="1040368"/>
            <a:ext cx="3005951" cy="400110"/>
          </a:xfrm>
          <a:prstGeom prst="rect">
            <a:avLst/>
          </a:prstGeom>
          <a:noFill/>
        </p:spPr>
        <p:txBody>
          <a:bodyPr wrap="none" rtlCol="0">
            <a:spAutoFit/>
          </a:bodyPr>
          <a:lstStyle/>
          <a:p>
            <a:r>
              <a:rPr lang="zh-CN" altLang="en-US" sz="2000" b="1" dirty="0">
                <a:solidFill>
                  <a:srgbClr val="99CC03"/>
                </a:solidFill>
                <a:latin typeface="微软雅黑" panose="020B0503020204020204" pitchFamily="34" charset="-122"/>
                <a:ea typeface="微软雅黑" panose="020B0503020204020204" pitchFamily="34" charset="-122"/>
              </a:rPr>
              <a:t>采用了设计的位置控制器</a:t>
            </a:r>
          </a:p>
        </p:txBody>
      </p:sp>
      <mc:AlternateContent xmlns:mc="http://schemas.openxmlformats.org/markup-compatibility/2006" xmlns:a14="http://schemas.microsoft.com/office/drawing/2010/main">
        <mc:Choice Requires="a14">
          <p:sp>
            <p:nvSpPr>
              <p:cNvPr id="17" name="TextBox 16"/>
              <p:cNvSpPr txBox="1"/>
              <p:nvPr/>
            </p:nvSpPr>
            <p:spPr>
              <a:xfrm>
                <a:off x="2531869" y="1816477"/>
                <a:ext cx="2219325" cy="6507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a:rPr>
                          </m:ctrlPr>
                        </m:dPr>
                        <m:e>
                          <m:m>
                            <m:mPr>
                              <m:mcs>
                                <m:mc>
                                  <m:mcPr>
                                    <m:count m:val="1"/>
                                    <m:mcJc m:val="center"/>
                                  </m:mcPr>
                                </m:mc>
                              </m:mcs>
                              <m:ctrlPr>
                                <a:rPr lang="en-US" altLang="zh-CN" sz="2000" i="1" smtClean="0">
                                  <a:latin typeface="Cambria Math"/>
                                </a:rPr>
                              </m:ctrlPr>
                            </m:mPr>
                            <m:mr>
                              <m:e>
                                <m:sSup>
                                  <m:sSupPr>
                                    <m:ctrlPr>
                                      <a:rPr lang="en-US" altLang="zh-CN" sz="2000" b="0" i="1" smtClean="0">
                                        <a:latin typeface="Cambria Math"/>
                                      </a:rPr>
                                    </m:ctrlPr>
                                  </m:sSupPr>
                                  <m:e>
                                    <m:r>
                                      <a:rPr lang="en-US" altLang="zh-CN" sz="2000" b="0" i="1" smtClean="0">
                                        <a:latin typeface="Cambria Math"/>
                                      </a:rPr>
                                      <m:t>𝑃</m:t>
                                    </m:r>
                                  </m:e>
                                  <m:sup>
                                    <m:r>
                                      <a:rPr lang="en-US" altLang="zh-CN" sz="2000" b="0" i="1" smtClean="0">
                                        <a:latin typeface="Cambria Math"/>
                                      </a:rPr>
                                      <m:t>^</m:t>
                                    </m:r>
                                  </m:sup>
                                </m:sSup>
                              </m:e>
                            </m:mr>
                            <m:mr>
                              <m:e>
                                <m:r>
                                  <a:rPr lang="en-US" altLang="zh-CN" sz="2000" b="0" i="1" smtClean="0">
                                    <a:latin typeface="Cambria Math"/>
                                  </a:rPr>
                                  <m:t>1</m:t>
                                </m:r>
                              </m:e>
                            </m:mr>
                          </m:m>
                        </m:e>
                      </m:d>
                      <m:r>
                        <a:rPr lang="en-US" altLang="zh-CN" sz="2000" b="0" i="1" smtClean="0">
                          <a:latin typeface="Cambria Math"/>
                        </a:rPr>
                        <m:t>=</m:t>
                      </m:r>
                      <m:d>
                        <m:dPr>
                          <m:begChr m:val="["/>
                          <m:endChr m:val="]"/>
                          <m:ctrlPr>
                            <a:rPr lang="en-US" altLang="zh-CN" sz="2000" b="0" i="1" smtClean="0">
                              <a:latin typeface="Cambria Math"/>
                            </a:rPr>
                          </m:ctrlPr>
                        </m:dPr>
                        <m:e>
                          <m:m>
                            <m:mPr>
                              <m:mcs>
                                <m:mc>
                                  <m:mcPr>
                                    <m:count m:val="2"/>
                                    <m:mcJc m:val="center"/>
                                  </m:mcPr>
                                </m:mc>
                              </m:mcs>
                              <m:ctrlPr>
                                <a:rPr lang="en-US" altLang="zh-CN" sz="2000" b="0" i="1" smtClean="0">
                                  <a:latin typeface="Cambria Math"/>
                                </a:rPr>
                              </m:ctrlPr>
                            </m:mPr>
                            <m:mr>
                              <m:e>
                                <m:r>
                                  <m:rPr>
                                    <m:brk m:alnAt="7"/>
                                  </m:rPr>
                                  <a:rPr lang="en-US" altLang="zh-CN" sz="2000" b="0" i="1" smtClean="0">
                                    <a:latin typeface="Cambria Math"/>
                                  </a:rPr>
                                  <m:t>𝑅</m:t>
                                </m:r>
                              </m:e>
                              <m:e>
                                <m:r>
                                  <a:rPr lang="en-US" altLang="zh-CN" sz="2000" b="0" i="1" smtClean="0">
                                    <a:latin typeface="Cambria Math"/>
                                  </a:rPr>
                                  <m:t>𝑇</m:t>
                                </m:r>
                              </m:e>
                            </m:mr>
                            <m:mr>
                              <m:e>
                                <m:r>
                                  <a:rPr lang="en-US" altLang="zh-CN" sz="2000" b="0" i="1" smtClean="0">
                                    <a:latin typeface="Cambria Math"/>
                                  </a:rPr>
                                  <m:t>0</m:t>
                                </m:r>
                              </m:e>
                              <m:e>
                                <m:r>
                                  <a:rPr lang="en-US" altLang="zh-CN" sz="2000" b="0" i="1" smtClean="0">
                                    <a:latin typeface="Cambria Math"/>
                                  </a:rPr>
                                  <m:t>1</m:t>
                                </m:r>
                              </m:e>
                            </m:mr>
                          </m:m>
                        </m:e>
                      </m:d>
                      <m:d>
                        <m:dPr>
                          <m:begChr m:val="["/>
                          <m:endChr m:val="]"/>
                          <m:ctrlPr>
                            <a:rPr lang="en-US" altLang="zh-CN" sz="2000" i="1">
                              <a:latin typeface="Cambria Math"/>
                            </a:rPr>
                          </m:ctrlPr>
                        </m:dPr>
                        <m:e>
                          <m:m>
                            <m:mPr>
                              <m:mcs>
                                <m:mc>
                                  <m:mcPr>
                                    <m:count m:val="1"/>
                                    <m:mcJc m:val="center"/>
                                  </m:mcPr>
                                </m:mc>
                              </m:mcs>
                              <m:ctrlPr>
                                <a:rPr lang="en-US" altLang="zh-CN" sz="2000" i="1">
                                  <a:latin typeface="Cambria Math"/>
                                </a:rPr>
                              </m:ctrlPr>
                            </m:mPr>
                            <m:mr>
                              <m:e>
                                <m:r>
                                  <m:rPr>
                                    <m:brk m:alnAt="7"/>
                                  </m:rPr>
                                  <a:rPr lang="en-US" altLang="zh-CN" sz="2000" i="1">
                                    <a:latin typeface="Cambria Math"/>
                                  </a:rPr>
                                  <m:t>𝑃</m:t>
                                </m:r>
                              </m:e>
                            </m:mr>
                            <m:mr>
                              <m:e>
                                <m:r>
                                  <a:rPr lang="en-US" altLang="zh-CN" sz="2000" i="1">
                                    <a:latin typeface="Cambria Math"/>
                                  </a:rPr>
                                  <m:t>1</m:t>
                                </m:r>
                              </m:e>
                            </m:mr>
                          </m:m>
                        </m:e>
                      </m:d>
                    </m:oMath>
                  </m:oMathPara>
                </a14:m>
                <a:endParaRPr lang="zh-CN" alt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531869" y="1816477"/>
                <a:ext cx="2219325" cy="650756"/>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828584" y="4375868"/>
                <a:ext cx="1625894" cy="4070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a:rPr>
                          </m:ctrlPr>
                        </m:sSupPr>
                        <m:e>
                          <m:r>
                            <a:rPr lang="en-US" altLang="zh-CN" sz="2000" i="1">
                              <a:latin typeface="Cambria Math"/>
                            </a:rPr>
                            <m:t>𝑃</m:t>
                          </m:r>
                        </m:e>
                        <m:sup>
                          <m:r>
                            <a:rPr lang="en-US" altLang="zh-CN" sz="2000" i="1">
                              <a:latin typeface="Cambria Math"/>
                            </a:rPr>
                            <m:t>^</m:t>
                          </m:r>
                        </m:sup>
                      </m:sSup>
                      <m:r>
                        <a:rPr lang="en-US" altLang="zh-CN" sz="2000" b="0" i="1" smtClean="0">
                          <a:latin typeface="Cambria Math"/>
                        </a:rPr>
                        <m:t>=</m:t>
                      </m:r>
                      <m:r>
                        <m:rPr>
                          <m:sty m:val="p"/>
                        </m:rPr>
                        <a:rPr lang="en-US" altLang="zh-CN" sz="2000" i="1">
                          <a:latin typeface="Cambria Math"/>
                        </a:rPr>
                        <m:t>RP</m:t>
                      </m:r>
                      <m:r>
                        <a:rPr lang="en-US" altLang="zh-CN" sz="2000" b="0" i="1" smtClean="0">
                          <a:latin typeface="Cambria Math"/>
                        </a:rPr>
                        <m:t>+</m:t>
                      </m:r>
                      <m:r>
                        <a:rPr lang="en-US" altLang="zh-CN" sz="2000" b="0" i="1" smtClean="0">
                          <a:latin typeface="Cambria Math"/>
                        </a:rPr>
                        <m:t>𝑇</m:t>
                      </m:r>
                    </m:oMath>
                  </m:oMathPara>
                </a14:m>
                <a:endParaRPr lang="zh-CN" alt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828584" y="4375868"/>
                <a:ext cx="1625894" cy="407099"/>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799575" y="5189524"/>
                <a:ext cx="1683602" cy="407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a:rPr>
                          </m:ctrlPr>
                        </m:sSupPr>
                        <m:e>
                          <m:r>
                            <a:rPr lang="en-US" altLang="zh-CN" sz="2000" i="1">
                              <a:latin typeface="Cambria Math"/>
                            </a:rPr>
                            <m:t>𝑇</m:t>
                          </m:r>
                          <m:r>
                            <a:rPr lang="en-US" altLang="zh-CN" sz="2000" b="0" i="1" smtClean="0">
                              <a:latin typeface="Cambria Math"/>
                            </a:rPr>
                            <m:t>=</m:t>
                          </m:r>
                          <m:r>
                            <m:rPr>
                              <m:nor/>
                            </m:rPr>
                            <a:rPr lang="zh-CN" altLang="en-US" sz="2000" dirty="0"/>
                            <m:t> </m:t>
                          </m:r>
                          <m:r>
                            <a:rPr lang="en-US" altLang="zh-CN" sz="2000" i="1">
                              <a:latin typeface="Cambria Math"/>
                            </a:rPr>
                            <m:t>𝑃</m:t>
                          </m:r>
                        </m:e>
                        <m:sup>
                          <m:r>
                            <a:rPr lang="en-US" altLang="zh-CN" sz="2000" i="1">
                              <a:latin typeface="Cambria Math"/>
                            </a:rPr>
                            <m:t>^</m:t>
                          </m:r>
                        </m:sup>
                      </m:sSup>
                      <m:r>
                        <a:rPr lang="en-US" altLang="zh-CN" sz="2000" b="0" i="1" smtClean="0">
                          <a:latin typeface="Cambria Math"/>
                        </a:rPr>
                        <m:t>−</m:t>
                      </m:r>
                      <m:r>
                        <m:rPr>
                          <m:sty m:val="p"/>
                        </m:rPr>
                        <a:rPr lang="en-US" altLang="zh-CN" sz="2000" i="1">
                          <a:latin typeface="Cambria Math"/>
                        </a:rPr>
                        <m:t>RP</m:t>
                      </m:r>
                    </m:oMath>
                  </m:oMathPara>
                </a14:m>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2799575" y="5189524"/>
                <a:ext cx="1683602" cy="407099"/>
              </a:xfrm>
              <a:prstGeom prst="rect">
                <a:avLst/>
              </a:prstGeom>
              <a:blipFill rotWithShape="1">
                <a:blip r:embed="rId6"/>
                <a:stretch>
                  <a:fillRect/>
                </a:stretch>
              </a:blipFill>
            </p:spPr>
            <p:txBody>
              <a:bodyPr/>
              <a:lstStyle/>
              <a:p>
                <a:r>
                  <a:rPr lang="zh-CN" altLang="en-US">
                    <a:noFill/>
                  </a:rPr>
                  <a:t> </a:t>
                </a:r>
              </a:p>
            </p:txBody>
          </p:sp>
        </mc:Fallback>
      </mc:AlternateContent>
      <p:pic>
        <p:nvPicPr>
          <p:cNvPr id="20" name="图片 19" descr="C:\Users\dyl\Desktop\旋转矩阵相关文档\imgs\fig01.png"/>
          <p:cNvPicPr/>
          <p:nvPr/>
        </p:nvPicPr>
        <p:blipFill>
          <a:blip r:embed="rId7">
            <a:extLst>
              <a:ext uri="{28A0092B-C50C-407E-A947-70E740481C1C}">
                <a14:useLocalDpi xmlns:a14="http://schemas.microsoft.com/office/drawing/2010/main" val="0"/>
              </a:ext>
            </a:extLst>
          </a:blip>
          <a:srcRect/>
          <a:stretch>
            <a:fillRect/>
          </a:stretch>
        </p:blipFill>
        <p:spPr bwMode="auto">
          <a:xfrm>
            <a:off x="5631180" y="561340"/>
            <a:ext cx="5215890" cy="2077720"/>
          </a:xfrm>
          <a:prstGeom prst="rect">
            <a:avLst/>
          </a:prstGeom>
          <a:noFill/>
          <a:ln>
            <a:noFill/>
          </a:ln>
        </p:spPr>
      </p:pic>
      <mc:AlternateContent xmlns:mc="http://schemas.openxmlformats.org/markup-compatibility/2006" xmlns:a14="http://schemas.microsoft.com/office/drawing/2010/main">
        <mc:Choice Requires="a14">
          <p:sp>
            <p:nvSpPr>
              <p:cNvPr id="8" name="矩形 7"/>
              <p:cNvSpPr/>
              <p:nvPr/>
            </p:nvSpPr>
            <p:spPr>
              <a:xfrm>
                <a:off x="2384232" y="2782141"/>
                <a:ext cx="10763248" cy="9727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R</m:t>
                      </m:r>
                      <m:r>
                        <a:rPr lang="en-US" altLang="zh-CN">
                          <a:latin typeface="Cambria Math"/>
                        </a:rPr>
                        <m:t>=</m:t>
                      </m:r>
                      <m:d>
                        <m:dPr>
                          <m:begChr m:val="["/>
                          <m:endChr m:val="]"/>
                          <m:ctrlPr>
                            <a:rPr lang="zh-CN" altLang="zh-CN" i="1">
                              <a:latin typeface="Cambria Math"/>
                            </a:rPr>
                          </m:ctrlPr>
                        </m:dPr>
                        <m:e>
                          <m:m>
                            <m:mPr>
                              <m:mcs>
                                <m:mc>
                                  <m:mcPr>
                                    <m:count m:val="3"/>
                                    <m:mcJc m:val="center"/>
                                  </m:mcPr>
                                </m:mc>
                              </m:mcs>
                              <m:ctrlPr>
                                <a:rPr lang="zh-CN" altLang="zh-CN" i="1">
                                  <a:latin typeface="Cambria Math"/>
                                </a:rPr>
                              </m:ctrlPr>
                            </m:mPr>
                            <m:mr>
                              <m:e>
                                <m:r>
                                  <m:rPr>
                                    <m:sty m:val="p"/>
                                  </m:rPr>
                                  <a:rPr lang="en-US" altLang="zh-CN">
                                    <a:latin typeface="Cambria Math"/>
                                  </a:rPr>
                                  <m:t>cosψcosθ</m:t>
                                </m:r>
                              </m:e>
                              <m:e>
                                <m:r>
                                  <a:rPr lang="en-US" altLang="zh-CN" i="1">
                                    <a:latin typeface="Cambria Math"/>
                                  </a:rPr>
                                  <m:t>−</m:t>
                                </m:r>
                                <m:r>
                                  <m:rPr>
                                    <m:sty m:val="p"/>
                                  </m:rPr>
                                  <a:rPr lang="en-US" altLang="zh-CN">
                                    <a:latin typeface="Cambria Math"/>
                                  </a:rPr>
                                  <m:t>sinψcosϕ</m:t>
                                </m:r>
                                <m:r>
                                  <a:rPr lang="en-US" altLang="zh-CN">
                                    <a:latin typeface="Cambria Math"/>
                                  </a:rPr>
                                  <m:t>+</m:t>
                                </m:r>
                                <m:r>
                                  <m:rPr>
                                    <m:sty m:val="p"/>
                                  </m:rPr>
                                  <a:rPr lang="en-US" altLang="zh-CN">
                                    <a:latin typeface="Cambria Math"/>
                                  </a:rPr>
                                  <m:t>cosψsinθsinϕ</m:t>
                                </m:r>
                              </m:e>
                              <m:e>
                                <m:r>
                                  <m:rPr>
                                    <m:sty m:val="p"/>
                                  </m:rPr>
                                  <a:rPr lang="en-US" altLang="zh-CN">
                                    <a:latin typeface="Cambria Math"/>
                                  </a:rPr>
                                  <m:t>sinψsinϕ</m:t>
                                </m:r>
                                <m:r>
                                  <a:rPr lang="en-US" altLang="zh-CN">
                                    <a:latin typeface="Cambria Math"/>
                                  </a:rPr>
                                  <m:t>+</m:t>
                                </m:r>
                                <m:r>
                                  <m:rPr>
                                    <m:sty m:val="p"/>
                                  </m:rPr>
                                  <a:rPr lang="en-US" altLang="zh-CN">
                                    <a:latin typeface="Cambria Math"/>
                                  </a:rPr>
                                  <m:t>cosψcosϕsinθ</m:t>
                                </m:r>
                              </m:e>
                            </m:mr>
                            <m:mr>
                              <m:e>
                                <m:r>
                                  <m:rPr>
                                    <m:sty m:val="p"/>
                                  </m:rPr>
                                  <a:rPr lang="en-US" altLang="zh-CN">
                                    <a:latin typeface="Cambria Math"/>
                                  </a:rPr>
                                  <m:t>sinψcosθ</m:t>
                                </m:r>
                              </m:e>
                              <m:e>
                                <m:r>
                                  <m:rPr>
                                    <m:sty m:val="p"/>
                                  </m:rPr>
                                  <a:rPr lang="en-US" altLang="zh-CN">
                                    <a:latin typeface="Cambria Math"/>
                                  </a:rPr>
                                  <m:t>cosψcosϕ</m:t>
                                </m:r>
                                <m:r>
                                  <a:rPr lang="en-US" altLang="zh-CN">
                                    <a:latin typeface="Cambria Math"/>
                                  </a:rPr>
                                  <m:t>+</m:t>
                                </m:r>
                                <m:r>
                                  <m:rPr>
                                    <m:sty m:val="p"/>
                                  </m:rPr>
                                  <a:rPr lang="en-US" altLang="zh-CN">
                                    <a:latin typeface="Cambria Math"/>
                                  </a:rPr>
                                  <m:t>sinϕsinθsinψ</m:t>
                                </m:r>
                              </m:e>
                              <m:e>
                                <m:r>
                                  <a:rPr lang="en-US" altLang="zh-CN" i="1">
                                    <a:latin typeface="Cambria Math"/>
                                  </a:rPr>
                                  <m:t>−</m:t>
                                </m:r>
                                <m:r>
                                  <m:rPr>
                                    <m:sty m:val="p"/>
                                  </m:rPr>
                                  <a:rPr lang="en-US" altLang="zh-CN">
                                    <a:latin typeface="Cambria Math"/>
                                  </a:rPr>
                                  <m:t>cosψsinϕ</m:t>
                                </m:r>
                                <m:r>
                                  <a:rPr lang="en-US" altLang="zh-CN">
                                    <a:latin typeface="Cambria Math"/>
                                  </a:rPr>
                                  <m:t>+</m:t>
                                </m:r>
                                <m:r>
                                  <m:rPr>
                                    <m:sty m:val="p"/>
                                  </m:rPr>
                                  <a:rPr lang="en-US" altLang="zh-CN">
                                    <a:latin typeface="Cambria Math"/>
                                  </a:rPr>
                                  <m:t>sinθsinψcosϕ</m:t>
                                </m:r>
                              </m:e>
                            </m:mr>
                            <m:mr>
                              <m:e>
                                <m:r>
                                  <a:rPr lang="en-US" altLang="zh-CN" i="1">
                                    <a:latin typeface="Cambria Math"/>
                                  </a:rPr>
                                  <m:t>−</m:t>
                                </m:r>
                                <m:r>
                                  <m:rPr>
                                    <m:sty m:val="p"/>
                                  </m:rPr>
                                  <a:rPr lang="en-US" altLang="zh-CN">
                                    <a:latin typeface="Cambria Math"/>
                                  </a:rPr>
                                  <m:t>sinθ</m:t>
                                </m:r>
                              </m:e>
                              <m:e>
                                <m:r>
                                  <m:rPr>
                                    <m:sty m:val="p"/>
                                  </m:rPr>
                                  <a:rPr lang="en-US" altLang="zh-CN">
                                    <a:latin typeface="Cambria Math"/>
                                  </a:rPr>
                                  <m:t>cosθsinϕ</m:t>
                                </m:r>
                              </m:e>
                              <m:e>
                                <m:r>
                                  <m:rPr>
                                    <m:sty m:val="p"/>
                                  </m:rPr>
                                  <a:rPr lang="en-US" altLang="zh-CN">
                                    <a:latin typeface="Cambria Math"/>
                                  </a:rPr>
                                  <m:t>cosθcosϕ</m:t>
                                </m:r>
                              </m:e>
                            </m:mr>
                          </m:m>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384232" y="2782141"/>
                <a:ext cx="10763248" cy="972702"/>
              </a:xfrm>
              <a:prstGeom prst="rect">
                <a:avLst/>
              </a:prstGeom>
              <a:blipFill rotWithShape="1">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62494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任意多边形 9"/>
          <p:cNvSpPr/>
          <p:nvPr/>
        </p:nvSpPr>
        <p:spPr>
          <a:xfrm>
            <a:off x="0" y="0"/>
            <a:ext cx="5398770" cy="788670"/>
          </a:xfrm>
          <a:custGeom>
            <a:avLst/>
            <a:gdLst>
              <a:gd name="connsiteX0" fmla="*/ 0 w 5398770"/>
              <a:gd name="connsiteY0" fmla="*/ 0 h 674370"/>
              <a:gd name="connsiteX1" fmla="*/ 5398770 w 5398770"/>
              <a:gd name="connsiteY1" fmla="*/ 0 h 674370"/>
              <a:gd name="connsiteX2" fmla="*/ 4752791 w 5398770"/>
              <a:gd name="connsiteY2" fmla="*/ 674370 h 674370"/>
              <a:gd name="connsiteX3" fmla="*/ 0 w 5398770"/>
              <a:gd name="connsiteY3" fmla="*/ 674370 h 674370"/>
              <a:gd name="connsiteX4" fmla="*/ 0 w 5398770"/>
              <a:gd name="connsiteY4" fmla="*/ 0 h 674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8770" h="674370">
                <a:moveTo>
                  <a:pt x="0" y="0"/>
                </a:moveTo>
                <a:lnTo>
                  <a:pt x="5398770" y="0"/>
                </a:lnTo>
                <a:lnTo>
                  <a:pt x="4752791" y="674370"/>
                </a:lnTo>
                <a:lnTo>
                  <a:pt x="0" y="674370"/>
                </a:lnTo>
                <a:lnTo>
                  <a:pt x="0" y="0"/>
                </a:lnTo>
                <a:close/>
              </a:path>
            </a:pathLst>
          </a:cu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8" name="矩形 17"/>
          <p:cNvSpPr/>
          <p:nvPr/>
        </p:nvSpPr>
        <p:spPr>
          <a:xfrm>
            <a:off x="0" y="6720840"/>
            <a:ext cx="12192000" cy="137160"/>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9" name="文本框 98"/>
          <p:cNvSpPr txBox="1"/>
          <p:nvPr/>
        </p:nvSpPr>
        <p:spPr>
          <a:xfrm>
            <a:off x="421553" y="27050"/>
            <a:ext cx="3775393" cy="707886"/>
          </a:xfrm>
          <a:prstGeom prst="rect">
            <a:avLst/>
          </a:prstGeom>
          <a:noFill/>
        </p:spPr>
        <p:txBody>
          <a:bodyPr wrap="none" rtlCol="0">
            <a:spAutoFit/>
          </a:bodyPr>
          <a:lstStyle/>
          <a:p>
            <a:pPr algn="ctr"/>
            <a:r>
              <a:rPr lang="zh-CN" altLang="en-US" sz="4000" b="1" dirty="0" smtClean="0">
                <a:solidFill>
                  <a:srgbClr val="99CC03"/>
                </a:solidFill>
                <a:latin typeface="Agency FB" panose="020B0503020202020204" pitchFamily="34" charset="0"/>
                <a:ea typeface="微软雅黑" panose="020B0503020204020204" pitchFamily="34" charset="-122"/>
              </a:rPr>
              <a:t>关键理论与技术</a:t>
            </a:r>
            <a:endParaRPr lang="en-US" altLang="zh-CN" sz="4000" b="1" dirty="0">
              <a:solidFill>
                <a:srgbClr val="99CC03"/>
              </a:solidFill>
              <a:latin typeface="Agency FB" panose="020B0503020202020204" pitchFamily="34" charset="0"/>
              <a:ea typeface="微软雅黑" panose="020B0503020204020204" pitchFamily="34" charset="-122"/>
            </a:endParaRPr>
          </a:p>
        </p:txBody>
      </p:sp>
      <p:sp>
        <p:nvSpPr>
          <p:cNvPr id="29" name="矩形 28"/>
          <p:cNvSpPr/>
          <p:nvPr/>
        </p:nvSpPr>
        <p:spPr>
          <a:xfrm>
            <a:off x="914400" y="-1064713"/>
            <a:ext cx="676405" cy="889348"/>
          </a:xfrm>
          <a:prstGeom prst="rect">
            <a:avLst/>
          </a:prstGeom>
          <a:solidFill>
            <a:srgbClr val="99CC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590805" y="-1064713"/>
            <a:ext cx="676405" cy="889348"/>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p:nvPr/>
        </p:nvPicPr>
        <p:blipFill>
          <a:blip r:embed="rId4"/>
          <a:stretch>
            <a:fillRect/>
          </a:stretch>
        </p:blipFill>
        <p:spPr>
          <a:xfrm>
            <a:off x="119379" y="1152526"/>
            <a:ext cx="7005321" cy="5419724"/>
          </a:xfrm>
          <a:prstGeom prst="rect">
            <a:avLst/>
          </a:prstGeom>
        </p:spPr>
      </p:pic>
      <p:sp>
        <p:nvSpPr>
          <p:cNvPr id="2" name="矩形 1"/>
          <p:cNvSpPr/>
          <p:nvPr/>
        </p:nvSpPr>
        <p:spPr>
          <a:xfrm>
            <a:off x="7124700" y="1494562"/>
            <a:ext cx="4686300" cy="2862322"/>
          </a:xfrm>
          <a:prstGeom prst="rect">
            <a:avLst/>
          </a:prstGeom>
        </p:spPr>
        <p:txBody>
          <a:bodyPr wrap="square">
            <a:spAutoFit/>
          </a:bodyPr>
          <a:lstStyle/>
          <a:p>
            <a:r>
              <a:rPr lang="zh-CN" altLang="zh-CN" sz="2000" b="1" dirty="0">
                <a:solidFill>
                  <a:srgbClr val="99CC03"/>
                </a:solidFill>
                <a:latin typeface="微软雅黑" panose="020B0503020204020204" pitchFamily="34" charset="-122"/>
                <a:ea typeface="微软雅黑" panose="020B0503020204020204" pitchFamily="34" charset="-122"/>
              </a:rPr>
              <a:t>用的是一个运动学求解库</a:t>
            </a:r>
            <a:r>
              <a:rPr lang="en-US" altLang="zh-CN" sz="2000" b="1" dirty="0">
                <a:solidFill>
                  <a:srgbClr val="99CC03"/>
                </a:solidFill>
                <a:latin typeface="微软雅黑" panose="020B0503020204020204" pitchFamily="34" charset="-122"/>
                <a:ea typeface="微软雅黑" panose="020B0503020204020204" pitchFamily="34" charset="-122"/>
              </a:rPr>
              <a:t>KDL(Kinematics and Dynamics Library)</a:t>
            </a:r>
            <a:r>
              <a:rPr lang="zh-CN" altLang="zh-CN" sz="2000" b="1" dirty="0">
                <a:solidFill>
                  <a:srgbClr val="99CC03"/>
                </a:solidFill>
                <a:latin typeface="微软雅黑" panose="020B0503020204020204" pitchFamily="34" charset="-122"/>
                <a:ea typeface="微软雅黑" panose="020B0503020204020204" pitchFamily="34" charset="-122"/>
              </a:rPr>
              <a:t>，是一个独立的框架可以建模和计算的运动链，如机器人，生物力学人体模型，计算机动画人物，机床等。它提供了各种几何对象（点，系，线，…）类库，各种运动链的集合（串行，仿人，并行，移动…）及其运动规范和插值操作。</a:t>
            </a:r>
          </a:p>
        </p:txBody>
      </p:sp>
    </p:spTree>
    <p:extLst>
      <p:ext uri="{BB962C8B-B14F-4D97-AF65-F5344CB8AC3E}">
        <p14:creationId xmlns:p14="http://schemas.microsoft.com/office/powerpoint/2010/main" val="91359649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1+#ppt_w/2"/>
                                          </p:val>
                                        </p:tav>
                                        <p:tav tm="100000">
                                          <p:val>
                                            <p:strVal val="#ppt_x"/>
                                          </p:val>
                                        </p:tav>
                                      </p:tavLst>
                                    </p:anim>
                                    <p:anim calcmode="lin" valueType="num">
                                      <p:cBhvr additive="base">
                                        <p:cTn id="8" dur="5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765CE97-8FE5-41AE-B6D1-6BA811FD01D5"/>
  <p:tag name="ISPRING_SCORM_RATE_SLIDES" val="1"/>
  <p:tag name="ISPRINGONLINEFOLDERID" val="0"/>
  <p:tag name="ISPRINGONLINEFOLDERPATH" val="Content List"/>
  <p:tag name="ISPRINGCLOUDFOLDERID" val="0"/>
  <p:tag name="ISPRINGCLOUDFOLDERPATH" val="Repository"/>
  <p:tag name="ISPRING_PLAYERS_CUSTOMIZATION" val="UEsDBBQAAgAIAA6TU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A6TU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 name="ISPRING_PRESENTATION_TITLE" val="绿色论文"/>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792</Words>
  <Application>Microsoft Office PowerPoint</Application>
  <PresentationFormat>自定义</PresentationFormat>
  <Paragraphs>90</Paragraphs>
  <Slides>20</Slides>
  <Notes>20</Notes>
  <HiddenSlides>0</HiddenSlides>
  <MMClips>1</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dyl</cp:lastModifiedBy>
  <cp:revision>262</cp:revision>
  <dcterms:created xsi:type="dcterms:W3CDTF">2015-11-19T04:18:54Z</dcterms:created>
  <dcterms:modified xsi:type="dcterms:W3CDTF">2017-06-01T11:42:34Z</dcterms:modified>
  <cp:category>PPTS</cp:category>
</cp:coreProperties>
</file>